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52" r:id="rId1"/>
    <p:sldMasterId id="2147483858" r:id="rId2"/>
    <p:sldMasterId id="2147483876" r:id="rId3"/>
    <p:sldMasterId id="2147483926" r:id="rId4"/>
  </p:sldMasterIdLst>
  <p:notesMasterIdLst>
    <p:notesMasterId r:id="rId93"/>
  </p:notesMasterIdLst>
  <p:sldIdLst>
    <p:sldId id="256" r:id="rId5"/>
    <p:sldId id="276" r:id="rId6"/>
    <p:sldId id="260" r:id="rId7"/>
    <p:sldId id="261" r:id="rId8"/>
    <p:sldId id="262" r:id="rId9"/>
    <p:sldId id="263" r:id="rId10"/>
    <p:sldId id="257" r:id="rId11"/>
    <p:sldId id="258" r:id="rId12"/>
    <p:sldId id="264" r:id="rId13"/>
    <p:sldId id="259" r:id="rId14"/>
    <p:sldId id="265" r:id="rId15"/>
    <p:sldId id="266" r:id="rId16"/>
    <p:sldId id="267" r:id="rId17"/>
    <p:sldId id="268" r:id="rId18"/>
    <p:sldId id="270" r:id="rId19"/>
    <p:sldId id="272" r:id="rId20"/>
    <p:sldId id="273" r:id="rId21"/>
    <p:sldId id="274" r:id="rId22"/>
    <p:sldId id="269" r:id="rId23"/>
    <p:sldId id="271" r:id="rId24"/>
    <p:sldId id="309"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1" r:id="rId55"/>
    <p:sldId id="310"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8" r:id="rId81"/>
    <p:sldId id="337" r:id="rId82"/>
    <p:sldId id="339" r:id="rId83"/>
    <p:sldId id="340" r:id="rId84"/>
    <p:sldId id="341" r:id="rId85"/>
    <p:sldId id="342" r:id="rId86"/>
    <p:sldId id="343" r:id="rId87"/>
    <p:sldId id="344" r:id="rId88"/>
    <p:sldId id="345" r:id="rId89"/>
    <p:sldId id="346" r:id="rId90"/>
    <p:sldId id="347" r:id="rId91"/>
    <p:sldId id="275" r:id="rId9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095" autoAdjust="0"/>
  </p:normalViewPr>
  <p:slideViewPr>
    <p:cSldViewPr snapToGrid="0">
      <p:cViewPr varScale="1">
        <p:scale>
          <a:sx n="87" d="100"/>
          <a:sy n="87" d="100"/>
        </p:scale>
        <p:origin x="145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A5AA9-52FC-4CD0-88E3-144D4B383F59}"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F16100DC-22F0-4B96-8D84-5A2CD76BB392}">
      <dgm:prSet phldrT="[Text]"/>
      <dgm:spPr/>
      <dgm:t>
        <a:bodyPr/>
        <a:lstStyle/>
        <a:p>
          <a:r>
            <a:rPr lang="en-US" dirty="0" smtClean="0"/>
            <a:t>1</a:t>
          </a:r>
          <a:endParaRPr lang="en-US" dirty="0"/>
        </a:p>
      </dgm:t>
    </dgm:pt>
    <dgm:pt modelId="{69F4D26F-3AC6-4887-92C5-1AFB8E05B113}" type="parTrans" cxnId="{6BDFDCA7-9378-4E3E-A956-32F6FB1E948E}">
      <dgm:prSet/>
      <dgm:spPr/>
      <dgm:t>
        <a:bodyPr/>
        <a:lstStyle/>
        <a:p>
          <a:endParaRPr lang="en-US"/>
        </a:p>
      </dgm:t>
    </dgm:pt>
    <dgm:pt modelId="{A5193023-60D4-4FD8-9B95-1EF6D046464E}" type="sibTrans" cxnId="{6BDFDCA7-9378-4E3E-A956-32F6FB1E948E}">
      <dgm:prSet/>
      <dgm:spPr/>
      <dgm:t>
        <a:bodyPr/>
        <a:lstStyle/>
        <a:p>
          <a:endParaRPr lang="en-US"/>
        </a:p>
      </dgm:t>
    </dgm:pt>
    <dgm:pt modelId="{84EC7D02-B81C-4CF7-830C-64565D0C3D3A}">
      <dgm:prSet phldrT="[Text]"/>
      <dgm:spPr/>
      <dgm:t>
        <a:bodyPr/>
        <a:lstStyle/>
        <a:p>
          <a:r>
            <a:rPr lang="en-US" dirty="0" smtClean="0"/>
            <a:t>Serious Injury</a:t>
          </a:r>
          <a:endParaRPr lang="en-US" dirty="0"/>
        </a:p>
      </dgm:t>
    </dgm:pt>
    <dgm:pt modelId="{05D3B786-B96E-436E-A3EB-DBED0BE73E43}" type="parTrans" cxnId="{A4461210-9D11-44AB-A9BE-9B8EFDC6A00F}">
      <dgm:prSet/>
      <dgm:spPr/>
      <dgm:t>
        <a:bodyPr/>
        <a:lstStyle/>
        <a:p>
          <a:endParaRPr lang="en-US"/>
        </a:p>
      </dgm:t>
    </dgm:pt>
    <dgm:pt modelId="{099257A4-241B-4B6C-A501-4D65EF51CBC9}" type="sibTrans" cxnId="{A4461210-9D11-44AB-A9BE-9B8EFDC6A00F}">
      <dgm:prSet/>
      <dgm:spPr/>
      <dgm:t>
        <a:bodyPr/>
        <a:lstStyle/>
        <a:p>
          <a:endParaRPr lang="en-US"/>
        </a:p>
      </dgm:t>
    </dgm:pt>
    <dgm:pt modelId="{AFA9C5C8-4B26-450E-B515-44BB83E9CDCE}">
      <dgm:prSet phldrT="[Text]"/>
      <dgm:spPr/>
      <dgm:t>
        <a:bodyPr/>
        <a:lstStyle/>
        <a:p>
          <a:r>
            <a:rPr lang="en-US" dirty="0" smtClean="0"/>
            <a:t>29</a:t>
          </a:r>
          <a:endParaRPr lang="en-US" dirty="0"/>
        </a:p>
      </dgm:t>
    </dgm:pt>
    <dgm:pt modelId="{8BDCCA89-48EC-4028-83E6-03AA9C1AF88A}" type="parTrans" cxnId="{63F5D148-C75B-488F-BE4F-757987228D35}">
      <dgm:prSet/>
      <dgm:spPr/>
      <dgm:t>
        <a:bodyPr/>
        <a:lstStyle/>
        <a:p>
          <a:endParaRPr lang="en-US"/>
        </a:p>
      </dgm:t>
    </dgm:pt>
    <dgm:pt modelId="{5F4C69AE-4E1F-495F-98B2-CE78E5C351A0}" type="sibTrans" cxnId="{63F5D148-C75B-488F-BE4F-757987228D35}">
      <dgm:prSet/>
      <dgm:spPr/>
      <dgm:t>
        <a:bodyPr/>
        <a:lstStyle/>
        <a:p>
          <a:endParaRPr lang="en-US"/>
        </a:p>
      </dgm:t>
    </dgm:pt>
    <dgm:pt modelId="{D858C136-8F7D-40E9-B09E-DF2847302D82}">
      <dgm:prSet phldrT="[Text]"/>
      <dgm:spPr/>
      <dgm:t>
        <a:bodyPr/>
        <a:lstStyle/>
        <a:p>
          <a:r>
            <a:rPr lang="en-US" dirty="0" smtClean="0"/>
            <a:t>Minor Injuries</a:t>
          </a:r>
          <a:endParaRPr lang="en-US" dirty="0"/>
        </a:p>
      </dgm:t>
    </dgm:pt>
    <dgm:pt modelId="{B7DD1032-0DA0-42DF-ABA7-9FF8F35E92A0}" type="parTrans" cxnId="{4236DF01-77C7-4A00-AD16-585A765221A0}">
      <dgm:prSet/>
      <dgm:spPr/>
      <dgm:t>
        <a:bodyPr/>
        <a:lstStyle/>
        <a:p>
          <a:endParaRPr lang="en-US"/>
        </a:p>
      </dgm:t>
    </dgm:pt>
    <dgm:pt modelId="{94C425FF-5F6F-44D8-AEEB-AC954370F19B}" type="sibTrans" cxnId="{4236DF01-77C7-4A00-AD16-585A765221A0}">
      <dgm:prSet/>
      <dgm:spPr/>
      <dgm:t>
        <a:bodyPr/>
        <a:lstStyle/>
        <a:p>
          <a:endParaRPr lang="en-US"/>
        </a:p>
      </dgm:t>
    </dgm:pt>
    <dgm:pt modelId="{B4982374-A991-4F08-B62D-E58DAC3B80AC}">
      <dgm:prSet phldrT="[Text]"/>
      <dgm:spPr/>
      <dgm:t>
        <a:bodyPr/>
        <a:lstStyle/>
        <a:p>
          <a:r>
            <a:rPr lang="en-US" dirty="0" smtClean="0"/>
            <a:t>300</a:t>
          </a:r>
          <a:endParaRPr lang="en-US" dirty="0"/>
        </a:p>
      </dgm:t>
    </dgm:pt>
    <dgm:pt modelId="{D32023C3-0839-4562-8E45-BBD157BEF304}" type="parTrans" cxnId="{268F3C9A-6C1A-4A58-8136-30018B65537D}">
      <dgm:prSet/>
      <dgm:spPr/>
      <dgm:t>
        <a:bodyPr/>
        <a:lstStyle/>
        <a:p>
          <a:endParaRPr lang="en-US"/>
        </a:p>
      </dgm:t>
    </dgm:pt>
    <dgm:pt modelId="{8579422F-A5B7-4980-B6B2-FFAB3DBA8BDE}" type="sibTrans" cxnId="{268F3C9A-6C1A-4A58-8136-30018B65537D}">
      <dgm:prSet/>
      <dgm:spPr/>
      <dgm:t>
        <a:bodyPr/>
        <a:lstStyle/>
        <a:p>
          <a:endParaRPr lang="en-US"/>
        </a:p>
      </dgm:t>
    </dgm:pt>
    <dgm:pt modelId="{3AAC9D42-F3F3-4376-A796-AC40368F9BB5}">
      <dgm:prSet phldrT="[Text]"/>
      <dgm:spPr/>
      <dgm:t>
        <a:bodyPr/>
        <a:lstStyle/>
        <a:p>
          <a:r>
            <a:rPr lang="en-US" dirty="0" smtClean="0"/>
            <a:t>None-Injury Accidents</a:t>
          </a:r>
          <a:endParaRPr lang="en-US" dirty="0"/>
        </a:p>
      </dgm:t>
    </dgm:pt>
    <dgm:pt modelId="{08F4D45D-29BE-4A02-B607-7BC53F8AEB43}" type="parTrans" cxnId="{C8F9506E-C75E-4C71-8D72-69E4325AA1E2}">
      <dgm:prSet/>
      <dgm:spPr/>
      <dgm:t>
        <a:bodyPr/>
        <a:lstStyle/>
        <a:p>
          <a:endParaRPr lang="en-US"/>
        </a:p>
      </dgm:t>
    </dgm:pt>
    <dgm:pt modelId="{8AC3CA3A-DC02-4FA6-A4E8-734CB89209F1}" type="sibTrans" cxnId="{C8F9506E-C75E-4C71-8D72-69E4325AA1E2}">
      <dgm:prSet/>
      <dgm:spPr/>
      <dgm:t>
        <a:bodyPr/>
        <a:lstStyle/>
        <a:p>
          <a:endParaRPr lang="en-US"/>
        </a:p>
      </dgm:t>
    </dgm:pt>
    <dgm:pt modelId="{EA6B70C1-54E0-450E-88B2-9C468E5C00DE}">
      <dgm:prSet phldrT="[Text]"/>
      <dgm:spPr/>
      <dgm:t>
        <a:bodyPr/>
        <a:lstStyle/>
        <a:p>
          <a:r>
            <a:rPr lang="en-US" dirty="0" smtClean="0"/>
            <a:t>3000</a:t>
          </a:r>
          <a:endParaRPr lang="en-US" dirty="0"/>
        </a:p>
      </dgm:t>
    </dgm:pt>
    <dgm:pt modelId="{88BA6907-DB68-4F8F-813D-6D763899A92D}" type="parTrans" cxnId="{18CD9105-7F0E-4903-90BF-3D824788549B}">
      <dgm:prSet/>
      <dgm:spPr/>
      <dgm:t>
        <a:bodyPr/>
        <a:lstStyle/>
        <a:p>
          <a:endParaRPr lang="en-US"/>
        </a:p>
      </dgm:t>
    </dgm:pt>
    <dgm:pt modelId="{873E5DB5-431E-4FBB-AA79-778637319F0D}" type="sibTrans" cxnId="{18CD9105-7F0E-4903-90BF-3D824788549B}">
      <dgm:prSet/>
      <dgm:spPr/>
      <dgm:t>
        <a:bodyPr/>
        <a:lstStyle/>
        <a:p>
          <a:endParaRPr lang="en-US"/>
        </a:p>
      </dgm:t>
    </dgm:pt>
    <dgm:pt modelId="{EEDF4AE8-43FB-467B-A365-B77C23A2C376}">
      <dgm:prSet phldrT="[Text]"/>
      <dgm:spPr/>
      <dgm:t>
        <a:bodyPr/>
        <a:lstStyle/>
        <a:p>
          <a:r>
            <a:rPr lang="en-US" dirty="0" smtClean="0"/>
            <a:t>Hazards</a:t>
          </a:r>
          <a:endParaRPr lang="en-US" dirty="0"/>
        </a:p>
      </dgm:t>
    </dgm:pt>
    <dgm:pt modelId="{881C76F3-DB94-42F2-A68C-B0A012167471}" type="parTrans" cxnId="{4AAAE662-DFB8-49A3-BB08-9F5C1F37ABD8}">
      <dgm:prSet/>
      <dgm:spPr/>
      <dgm:t>
        <a:bodyPr/>
        <a:lstStyle/>
        <a:p>
          <a:endParaRPr lang="en-US"/>
        </a:p>
      </dgm:t>
    </dgm:pt>
    <dgm:pt modelId="{6FA9BCC5-09C9-4F14-9C55-2537005A36FF}" type="sibTrans" cxnId="{4AAAE662-DFB8-49A3-BB08-9F5C1F37ABD8}">
      <dgm:prSet/>
      <dgm:spPr/>
      <dgm:t>
        <a:bodyPr/>
        <a:lstStyle/>
        <a:p>
          <a:endParaRPr lang="en-US"/>
        </a:p>
      </dgm:t>
    </dgm:pt>
    <dgm:pt modelId="{AEC7C833-94AB-474C-9926-AABA3561692B}" type="pres">
      <dgm:prSet presAssocID="{A64A5AA9-52FC-4CD0-88E3-144D4B383F59}" presName="Name0" presStyleCnt="0">
        <dgm:presLayoutVars>
          <dgm:dir/>
          <dgm:animLvl val="lvl"/>
          <dgm:resizeHandles/>
        </dgm:presLayoutVars>
      </dgm:prSet>
      <dgm:spPr/>
      <dgm:t>
        <a:bodyPr/>
        <a:lstStyle/>
        <a:p>
          <a:endParaRPr lang="en-US"/>
        </a:p>
      </dgm:t>
    </dgm:pt>
    <dgm:pt modelId="{CE1AAD41-DAAC-40E4-A437-3AFBB67D3490}" type="pres">
      <dgm:prSet presAssocID="{F16100DC-22F0-4B96-8D84-5A2CD76BB392}" presName="linNode" presStyleCnt="0"/>
      <dgm:spPr/>
    </dgm:pt>
    <dgm:pt modelId="{3088C406-FA89-48A6-A8EB-CC6298A50E20}" type="pres">
      <dgm:prSet presAssocID="{F16100DC-22F0-4B96-8D84-5A2CD76BB392}" presName="parentShp" presStyleLbl="node1" presStyleIdx="0" presStyleCnt="4">
        <dgm:presLayoutVars>
          <dgm:bulletEnabled val="1"/>
        </dgm:presLayoutVars>
      </dgm:prSet>
      <dgm:spPr/>
      <dgm:t>
        <a:bodyPr/>
        <a:lstStyle/>
        <a:p>
          <a:endParaRPr lang="en-US"/>
        </a:p>
      </dgm:t>
    </dgm:pt>
    <dgm:pt modelId="{42C31796-A8C4-4604-A90A-DCA13745684F}" type="pres">
      <dgm:prSet presAssocID="{F16100DC-22F0-4B96-8D84-5A2CD76BB392}" presName="childShp" presStyleLbl="bgAccFollowNode1" presStyleIdx="0" presStyleCnt="4">
        <dgm:presLayoutVars>
          <dgm:bulletEnabled val="1"/>
        </dgm:presLayoutVars>
      </dgm:prSet>
      <dgm:spPr/>
      <dgm:t>
        <a:bodyPr/>
        <a:lstStyle/>
        <a:p>
          <a:endParaRPr lang="en-US"/>
        </a:p>
      </dgm:t>
    </dgm:pt>
    <dgm:pt modelId="{3509D0EB-0075-4C31-AD18-AA87655FED90}" type="pres">
      <dgm:prSet presAssocID="{A5193023-60D4-4FD8-9B95-1EF6D046464E}" presName="spacing" presStyleCnt="0"/>
      <dgm:spPr/>
    </dgm:pt>
    <dgm:pt modelId="{4CE52A5C-36BC-4098-84FB-11206499D648}" type="pres">
      <dgm:prSet presAssocID="{AFA9C5C8-4B26-450E-B515-44BB83E9CDCE}" presName="linNode" presStyleCnt="0"/>
      <dgm:spPr/>
    </dgm:pt>
    <dgm:pt modelId="{168ABA6F-DCCB-4093-ABD9-CD34184EB80F}" type="pres">
      <dgm:prSet presAssocID="{AFA9C5C8-4B26-450E-B515-44BB83E9CDCE}" presName="parentShp" presStyleLbl="node1" presStyleIdx="1" presStyleCnt="4">
        <dgm:presLayoutVars>
          <dgm:bulletEnabled val="1"/>
        </dgm:presLayoutVars>
      </dgm:prSet>
      <dgm:spPr/>
      <dgm:t>
        <a:bodyPr/>
        <a:lstStyle/>
        <a:p>
          <a:endParaRPr lang="en-US"/>
        </a:p>
      </dgm:t>
    </dgm:pt>
    <dgm:pt modelId="{8A1EF07B-9C45-4240-91C5-91074442B6EE}" type="pres">
      <dgm:prSet presAssocID="{AFA9C5C8-4B26-450E-B515-44BB83E9CDCE}" presName="childShp" presStyleLbl="bgAccFollowNode1" presStyleIdx="1" presStyleCnt="4">
        <dgm:presLayoutVars>
          <dgm:bulletEnabled val="1"/>
        </dgm:presLayoutVars>
      </dgm:prSet>
      <dgm:spPr/>
      <dgm:t>
        <a:bodyPr/>
        <a:lstStyle/>
        <a:p>
          <a:endParaRPr lang="en-US"/>
        </a:p>
      </dgm:t>
    </dgm:pt>
    <dgm:pt modelId="{472C954E-3023-4619-9E80-E6ECBCBAFC68}" type="pres">
      <dgm:prSet presAssocID="{5F4C69AE-4E1F-495F-98B2-CE78E5C351A0}" presName="spacing" presStyleCnt="0"/>
      <dgm:spPr/>
    </dgm:pt>
    <dgm:pt modelId="{B38223CB-511A-4EC4-828C-742C2FC94253}" type="pres">
      <dgm:prSet presAssocID="{B4982374-A991-4F08-B62D-E58DAC3B80AC}" presName="linNode" presStyleCnt="0"/>
      <dgm:spPr/>
    </dgm:pt>
    <dgm:pt modelId="{5A5B0BBA-BF8E-46E6-B729-5B6257C6BE0E}" type="pres">
      <dgm:prSet presAssocID="{B4982374-A991-4F08-B62D-E58DAC3B80AC}" presName="parentShp" presStyleLbl="node1" presStyleIdx="2" presStyleCnt="4">
        <dgm:presLayoutVars>
          <dgm:bulletEnabled val="1"/>
        </dgm:presLayoutVars>
      </dgm:prSet>
      <dgm:spPr/>
      <dgm:t>
        <a:bodyPr/>
        <a:lstStyle/>
        <a:p>
          <a:endParaRPr lang="en-US"/>
        </a:p>
      </dgm:t>
    </dgm:pt>
    <dgm:pt modelId="{E0BEDEBC-15E1-4ED6-ADE2-119AD600BFFC}" type="pres">
      <dgm:prSet presAssocID="{B4982374-A991-4F08-B62D-E58DAC3B80AC}" presName="childShp" presStyleLbl="bgAccFollowNode1" presStyleIdx="2" presStyleCnt="4">
        <dgm:presLayoutVars>
          <dgm:bulletEnabled val="1"/>
        </dgm:presLayoutVars>
      </dgm:prSet>
      <dgm:spPr/>
      <dgm:t>
        <a:bodyPr/>
        <a:lstStyle/>
        <a:p>
          <a:endParaRPr lang="en-US"/>
        </a:p>
      </dgm:t>
    </dgm:pt>
    <dgm:pt modelId="{E8D7C714-6622-4A0A-9273-A141C4E7A8F1}" type="pres">
      <dgm:prSet presAssocID="{8579422F-A5B7-4980-B6B2-FFAB3DBA8BDE}" presName="spacing" presStyleCnt="0"/>
      <dgm:spPr/>
    </dgm:pt>
    <dgm:pt modelId="{0A181C2D-D90B-4BC2-A006-12C6F28CB31D}" type="pres">
      <dgm:prSet presAssocID="{EA6B70C1-54E0-450E-88B2-9C468E5C00DE}" presName="linNode" presStyleCnt="0"/>
      <dgm:spPr/>
    </dgm:pt>
    <dgm:pt modelId="{17FB15B2-A1FC-4EEB-BBC4-257BE5A8884C}" type="pres">
      <dgm:prSet presAssocID="{EA6B70C1-54E0-450E-88B2-9C468E5C00DE}" presName="parentShp" presStyleLbl="node1" presStyleIdx="3" presStyleCnt="4">
        <dgm:presLayoutVars>
          <dgm:bulletEnabled val="1"/>
        </dgm:presLayoutVars>
      </dgm:prSet>
      <dgm:spPr/>
      <dgm:t>
        <a:bodyPr/>
        <a:lstStyle/>
        <a:p>
          <a:endParaRPr lang="en-US"/>
        </a:p>
      </dgm:t>
    </dgm:pt>
    <dgm:pt modelId="{354BC179-B712-4106-B4BC-F629A1DF1ABC}" type="pres">
      <dgm:prSet presAssocID="{EA6B70C1-54E0-450E-88B2-9C468E5C00DE}" presName="childShp" presStyleLbl="bgAccFollowNode1" presStyleIdx="3" presStyleCnt="4">
        <dgm:presLayoutVars>
          <dgm:bulletEnabled val="1"/>
        </dgm:presLayoutVars>
      </dgm:prSet>
      <dgm:spPr/>
      <dgm:t>
        <a:bodyPr/>
        <a:lstStyle/>
        <a:p>
          <a:endParaRPr lang="en-US"/>
        </a:p>
      </dgm:t>
    </dgm:pt>
  </dgm:ptLst>
  <dgm:cxnLst>
    <dgm:cxn modelId="{268F3C9A-6C1A-4A58-8136-30018B65537D}" srcId="{A64A5AA9-52FC-4CD0-88E3-144D4B383F59}" destId="{B4982374-A991-4F08-B62D-E58DAC3B80AC}" srcOrd="2" destOrd="0" parTransId="{D32023C3-0839-4562-8E45-BBD157BEF304}" sibTransId="{8579422F-A5B7-4980-B6B2-FFAB3DBA8BDE}"/>
    <dgm:cxn modelId="{4162B640-0A06-441F-9960-9B9FBFB9D85C}" type="presOf" srcId="{B4982374-A991-4F08-B62D-E58DAC3B80AC}" destId="{5A5B0BBA-BF8E-46E6-B729-5B6257C6BE0E}" srcOrd="0" destOrd="0" presId="urn:microsoft.com/office/officeart/2005/8/layout/vList6"/>
    <dgm:cxn modelId="{413609C7-2A39-4D93-8E39-CFD963F3FFDF}" type="presOf" srcId="{EEDF4AE8-43FB-467B-A365-B77C23A2C376}" destId="{354BC179-B712-4106-B4BC-F629A1DF1ABC}" srcOrd="0" destOrd="0" presId="urn:microsoft.com/office/officeart/2005/8/layout/vList6"/>
    <dgm:cxn modelId="{F676CABB-257D-4187-BE4B-AAD3B8D763CF}" type="presOf" srcId="{AFA9C5C8-4B26-450E-B515-44BB83E9CDCE}" destId="{168ABA6F-DCCB-4093-ABD9-CD34184EB80F}" srcOrd="0" destOrd="0" presId="urn:microsoft.com/office/officeart/2005/8/layout/vList6"/>
    <dgm:cxn modelId="{CA30EC0E-8854-4AC5-825C-795067FF12B2}" type="presOf" srcId="{EA6B70C1-54E0-450E-88B2-9C468E5C00DE}" destId="{17FB15B2-A1FC-4EEB-BBC4-257BE5A8884C}" srcOrd="0" destOrd="0" presId="urn:microsoft.com/office/officeart/2005/8/layout/vList6"/>
    <dgm:cxn modelId="{F054CF9F-4CF2-4C85-B1DC-521D24DCD7BE}" type="presOf" srcId="{F16100DC-22F0-4B96-8D84-5A2CD76BB392}" destId="{3088C406-FA89-48A6-A8EB-CC6298A50E20}" srcOrd="0" destOrd="0" presId="urn:microsoft.com/office/officeart/2005/8/layout/vList6"/>
    <dgm:cxn modelId="{63F5D148-C75B-488F-BE4F-757987228D35}" srcId="{A64A5AA9-52FC-4CD0-88E3-144D4B383F59}" destId="{AFA9C5C8-4B26-450E-B515-44BB83E9CDCE}" srcOrd="1" destOrd="0" parTransId="{8BDCCA89-48EC-4028-83E6-03AA9C1AF88A}" sibTransId="{5F4C69AE-4E1F-495F-98B2-CE78E5C351A0}"/>
    <dgm:cxn modelId="{4236DF01-77C7-4A00-AD16-585A765221A0}" srcId="{AFA9C5C8-4B26-450E-B515-44BB83E9CDCE}" destId="{D858C136-8F7D-40E9-B09E-DF2847302D82}" srcOrd="0" destOrd="0" parTransId="{B7DD1032-0DA0-42DF-ABA7-9FF8F35E92A0}" sibTransId="{94C425FF-5F6F-44D8-AEEB-AC954370F19B}"/>
    <dgm:cxn modelId="{51C36AB9-073E-4361-A20F-002A90D27C21}" type="presOf" srcId="{D858C136-8F7D-40E9-B09E-DF2847302D82}" destId="{8A1EF07B-9C45-4240-91C5-91074442B6EE}" srcOrd="0" destOrd="0" presId="urn:microsoft.com/office/officeart/2005/8/layout/vList6"/>
    <dgm:cxn modelId="{6BDFDCA7-9378-4E3E-A956-32F6FB1E948E}" srcId="{A64A5AA9-52FC-4CD0-88E3-144D4B383F59}" destId="{F16100DC-22F0-4B96-8D84-5A2CD76BB392}" srcOrd="0" destOrd="0" parTransId="{69F4D26F-3AC6-4887-92C5-1AFB8E05B113}" sibTransId="{A5193023-60D4-4FD8-9B95-1EF6D046464E}"/>
    <dgm:cxn modelId="{A4461210-9D11-44AB-A9BE-9B8EFDC6A00F}" srcId="{F16100DC-22F0-4B96-8D84-5A2CD76BB392}" destId="{84EC7D02-B81C-4CF7-830C-64565D0C3D3A}" srcOrd="0" destOrd="0" parTransId="{05D3B786-B96E-436E-A3EB-DBED0BE73E43}" sibTransId="{099257A4-241B-4B6C-A501-4D65EF51CBC9}"/>
    <dgm:cxn modelId="{4AAAE662-DFB8-49A3-BB08-9F5C1F37ABD8}" srcId="{EA6B70C1-54E0-450E-88B2-9C468E5C00DE}" destId="{EEDF4AE8-43FB-467B-A365-B77C23A2C376}" srcOrd="0" destOrd="0" parTransId="{881C76F3-DB94-42F2-A68C-B0A012167471}" sibTransId="{6FA9BCC5-09C9-4F14-9C55-2537005A36FF}"/>
    <dgm:cxn modelId="{D704726E-612F-4179-9BBF-8D0422D33F43}" type="presOf" srcId="{A64A5AA9-52FC-4CD0-88E3-144D4B383F59}" destId="{AEC7C833-94AB-474C-9926-AABA3561692B}" srcOrd="0" destOrd="0" presId="urn:microsoft.com/office/officeart/2005/8/layout/vList6"/>
    <dgm:cxn modelId="{1E001ECA-47B9-40BA-8688-45096F55BEF7}" type="presOf" srcId="{84EC7D02-B81C-4CF7-830C-64565D0C3D3A}" destId="{42C31796-A8C4-4604-A90A-DCA13745684F}" srcOrd="0" destOrd="0" presId="urn:microsoft.com/office/officeart/2005/8/layout/vList6"/>
    <dgm:cxn modelId="{978202D1-E118-485D-9657-C6C282226797}" type="presOf" srcId="{3AAC9D42-F3F3-4376-A796-AC40368F9BB5}" destId="{E0BEDEBC-15E1-4ED6-ADE2-119AD600BFFC}" srcOrd="0" destOrd="0" presId="urn:microsoft.com/office/officeart/2005/8/layout/vList6"/>
    <dgm:cxn modelId="{C8F9506E-C75E-4C71-8D72-69E4325AA1E2}" srcId="{B4982374-A991-4F08-B62D-E58DAC3B80AC}" destId="{3AAC9D42-F3F3-4376-A796-AC40368F9BB5}" srcOrd="0" destOrd="0" parTransId="{08F4D45D-29BE-4A02-B607-7BC53F8AEB43}" sibTransId="{8AC3CA3A-DC02-4FA6-A4E8-734CB89209F1}"/>
    <dgm:cxn modelId="{18CD9105-7F0E-4903-90BF-3D824788549B}" srcId="{A64A5AA9-52FC-4CD0-88E3-144D4B383F59}" destId="{EA6B70C1-54E0-450E-88B2-9C468E5C00DE}" srcOrd="3" destOrd="0" parTransId="{88BA6907-DB68-4F8F-813D-6D763899A92D}" sibTransId="{873E5DB5-431E-4FBB-AA79-778637319F0D}"/>
    <dgm:cxn modelId="{77F4A03E-E6BE-4DBE-A107-FC0EB1B4D4CD}" type="presParOf" srcId="{AEC7C833-94AB-474C-9926-AABA3561692B}" destId="{CE1AAD41-DAAC-40E4-A437-3AFBB67D3490}" srcOrd="0" destOrd="0" presId="urn:microsoft.com/office/officeart/2005/8/layout/vList6"/>
    <dgm:cxn modelId="{3830E211-DA49-43C5-92C1-AA832168FF33}" type="presParOf" srcId="{CE1AAD41-DAAC-40E4-A437-3AFBB67D3490}" destId="{3088C406-FA89-48A6-A8EB-CC6298A50E20}" srcOrd="0" destOrd="0" presId="urn:microsoft.com/office/officeart/2005/8/layout/vList6"/>
    <dgm:cxn modelId="{3AFA9989-7F52-4A64-A276-D278953CEA66}" type="presParOf" srcId="{CE1AAD41-DAAC-40E4-A437-3AFBB67D3490}" destId="{42C31796-A8C4-4604-A90A-DCA13745684F}" srcOrd="1" destOrd="0" presId="urn:microsoft.com/office/officeart/2005/8/layout/vList6"/>
    <dgm:cxn modelId="{EC53893D-4D98-477A-939D-8CFE6A5A44F2}" type="presParOf" srcId="{AEC7C833-94AB-474C-9926-AABA3561692B}" destId="{3509D0EB-0075-4C31-AD18-AA87655FED90}" srcOrd="1" destOrd="0" presId="urn:microsoft.com/office/officeart/2005/8/layout/vList6"/>
    <dgm:cxn modelId="{5E9FB69F-E0FF-432B-A0F0-07C74D3D3797}" type="presParOf" srcId="{AEC7C833-94AB-474C-9926-AABA3561692B}" destId="{4CE52A5C-36BC-4098-84FB-11206499D648}" srcOrd="2" destOrd="0" presId="urn:microsoft.com/office/officeart/2005/8/layout/vList6"/>
    <dgm:cxn modelId="{A93F9752-61D4-45C7-9016-0C77E171C03D}" type="presParOf" srcId="{4CE52A5C-36BC-4098-84FB-11206499D648}" destId="{168ABA6F-DCCB-4093-ABD9-CD34184EB80F}" srcOrd="0" destOrd="0" presId="urn:microsoft.com/office/officeart/2005/8/layout/vList6"/>
    <dgm:cxn modelId="{5F66B8B7-C69B-4950-9982-9C5B28BB2BE8}" type="presParOf" srcId="{4CE52A5C-36BC-4098-84FB-11206499D648}" destId="{8A1EF07B-9C45-4240-91C5-91074442B6EE}" srcOrd="1" destOrd="0" presId="urn:microsoft.com/office/officeart/2005/8/layout/vList6"/>
    <dgm:cxn modelId="{6A76B73C-E644-4394-8EC1-A8CC27D20303}" type="presParOf" srcId="{AEC7C833-94AB-474C-9926-AABA3561692B}" destId="{472C954E-3023-4619-9E80-E6ECBCBAFC68}" srcOrd="3" destOrd="0" presId="urn:microsoft.com/office/officeart/2005/8/layout/vList6"/>
    <dgm:cxn modelId="{FF860CA9-40FA-4497-BB9C-173286862A24}" type="presParOf" srcId="{AEC7C833-94AB-474C-9926-AABA3561692B}" destId="{B38223CB-511A-4EC4-828C-742C2FC94253}" srcOrd="4" destOrd="0" presId="urn:microsoft.com/office/officeart/2005/8/layout/vList6"/>
    <dgm:cxn modelId="{5C6BCFD4-49E7-44EC-86E0-C66795E15AAC}" type="presParOf" srcId="{B38223CB-511A-4EC4-828C-742C2FC94253}" destId="{5A5B0BBA-BF8E-46E6-B729-5B6257C6BE0E}" srcOrd="0" destOrd="0" presId="urn:microsoft.com/office/officeart/2005/8/layout/vList6"/>
    <dgm:cxn modelId="{655EDA23-D1D5-4F63-859A-41FC38B5161A}" type="presParOf" srcId="{B38223CB-511A-4EC4-828C-742C2FC94253}" destId="{E0BEDEBC-15E1-4ED6-ADE2-119AD600BFFC}" srcOrd="1" destOrd="0" presId="urn:microsoft.com/office/officeart/2005/8/layout/vList6"/>
    <dgm:cxn modelId="{DE2FC36C-19E1-4517-960C-BC62D254BB41}" type="presParOf" srcId="{AEC7C833-94AB-474C-9926-AABA3561692B}" destId="{E8D7C714-6622-4A0A-9273-A141C4E7A8F1}" srcOrd="5" destOrd="0" presId="urn:microsoft.com/office/officeart/2005/8/layout/vList6"/>
    <dgm:cxn modelId="{36E962AF-857B-4FED-8617-08B02273C49A}" type="presParOf" srcId="{AEC7C833-94AB-474C-9926-AABA3561692B}" destId="{0A181C2D-D90B-4BC2-A006-12C6F28CB31D}" srcOrd="6" destOrd="0" presId="urn:microsoft.com/office/officeart/2005/8/layout/vList6"/>
    <dgm:cxn modelId="{FB83DE02-596A-4722-B541-6E5C0C787423}" type="presParOf" srcId="{0A181C2D-D90B-4BC2-A006-12C6F28CB31D}" destId="{17FB15B2-A1FC-4EEB-BBC4-257BE5A8884C}" srcOrd="0" destOrd="0" presId="urn:microsoft.com/office/officeart/2005/8/layout/vList6"/>
    <dgm:cxn modelId="{37C42C7E-513B-4C91-A1CF-3322284FEDF5}" type="presParOf" srcId="{0A181C2D-D90B-4BC2-A006-12C6F28CB31D}" destId="{354BC179-B712-4106-B4BC-F629A1DF1AB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B3C6A-18CA-440B-A67F-34B38D7A2798}" type="doc">
      <dgm:prSet loTypeId="urn:microsoft.com/office/officeart/2005/8/layout/matrix3" loCatId="matrix" qsTypeId="urn:microsoft.com/office/officeart/2005/8/quickstyle/3d3" qsCatId="3D" csTypeId="urn:microsoft.com/office/officeart/2005/8/colors/colorful1" csCatId="colorful" phldr="1"/>
      <dgm:spPr/>
      <dgm:t>
        <a:bodyPr/>
        <a:lstStyle/>
        <a:p>
          <a:endParaRPr lang="en-US"/>
        </a:p>
      </dgm:t>
    </dgm:pt>
    <dgm:pt modelId="{80DD550B-8132-495E-82F1-2E6D8A233DEE}">
      <dgm:prSet phldrT="[Text]" custT="1"/>
      <dgm:spPr/>
      <dgm:t>
        <a:bodyPr/>
        <a:lstStyle/>
        <a:p>
          <a:pPr algn="ctr"/>
          <a:r>
            <a:rPr lang="en-US" sz="2800" b="1" u="sng" dirty="0" smtClean="0"/>
            <a:t>Superintendent</a:t>
          </a:r>
          <a:endParaRPr lang="en-US" sz="2800" b="1" u="sng" dirty="0"/>
        </a:p>
      </dgm:t>
    </dgm:pt>
    <dgm:pt modelId="{0D3A4BF2-C5FC-4AA3-991E-ABA6BC1EFC4E}" type="parTrans" cxnId="{38AEFC06-507D-4588-B0A3-99D77051F16F}">
      <dgm:prSet/>
      <dgm:spPr/>
      <dgm:t>
        <a:bodyPr/>
        <a:lstStyle/>
        <a:p>
          <a:endParaRPr lang="en-US"/>
        </a:p>
      </dgm:t>
    </dgm:pt>
    <dgm:pt modelId="{6F16D5D2-1460-42A1-A16D-1F312051718A}" type="sibTrans" cxnId="{38AEFC06-507D-4588-B0A3-99D77051F16F}">
      <dgm:prSet/>
      <dgm:spPr/>
      <dgm:t>
        <a:bodyPr/>
        <a:lstStyle/>
        <a:p>
          <a:endParaRPr lang="en-US"/>
        </a:p>
      </dgm:t>
    </dgm:pt>
    <dgm:pt modelId="{EE6038DF-5E64-4AE1-87DE-AD392DACF245}">
      <dgm:prSet phldrT="[Text]" custT="1"/>
      <dgm:spPr/>
      <dgm:t>
        <a:bodyPr/>
        <a:lstStyle/>
        <a:p>
          <a:pPr algn="ctr"/>
          <a:r>
            <a:rPr lang="en-US" sz="2800" b="1" u="sng" dirty="0" smtClean="0"/>
            <a:t>Administrator</a:t>
          </a:r>
          <a:endParaRPr lang="en-US" sz="2800" b="1" u="sng" dirty="0"/>
        </a:p>
      </dgm:t>
    </dgm:pt>
    <dgm:pt modelId="{7E561C95-CE2D-4221-B060-2ECF5ABC7C0C}" type="parTrans" cxnId="{E103C9D1-F2FB-4BCA-8FEE-6A699274FD8C}">
      <dgm:prSet/>
      <dgm:spPr/>
      <dgm:t>
        <a:bodyPr/>
        <a:lstStyle/>
        <a:p>
          <a:endParaRPr lang="en-US"/>
        </a:p>
      </dgm:t>
    </dgm:pt>
    <dgm:pt modelId="{7D288B57-8F8F-45FA-9F96-06B8093BE1A7}" type="sibTrans" cxnId="{E103C9D1-F2FB-4BCA-8FEE-6A699274FD8C}">
      <dgm:prSet/>
      <dgm:spPr/>
      <dgm:t>
        <a:bodyPr/>
        <a:lstStyle/>
        <a:p>
          <a:endParaRPr lang="en-US"/>
        </a:p>
      </dgm:t>
    </dgm:pt>
    <dgm:pt modelId="{3D3CA883-A74A-4E53-A0B2-9AC6EF3C40DD}">
      <dgm:prSet phldrT="[Text]" custT="1"/>
      <dgm:spPr/>
      <dgm:t>
        <a:bodyPr/>
        <a:lstStyle/>
        <a:p>
          <a:pPr algn="ctr"/>
          <a:r>
            <a:rPr lang="en-US" sz="2800" b="1" u="sng" dirty="0" smtClean="0"/>
            <a:t>Employee</a:t>
          </a:r>
          <a:endParaRPr lang="en-US" sz="2800" b="1" u="sng" dirty="0"/>
        </a:p>
      </dgm:t>
    </dgm:pt>
    <dgm:pt modelId="{6C7B7487-C5A3-4DD6-A426-86B64F20516D}" type="parTrans" cxnId="{C3496C26-804F-412E-9409-5226CFB7CD71}">
      <dgm:prSet/>
      <dgm:spPr/>
      <dgm:t>
        <a:bodyPr/>
        <a:lstStyle/>
        <a:p>
          <a:endParaRPr lang="en-US"/>
        </a:p>
      </dgm:t>
    </dgm:pt>
    <dgm:pt modelId="{635C3FC1-95E3-4C26-BF14-5DE472AD4A78}" type="sibTrans" cxnId="{C3496C26-804F-412E-9409-5226CFB7CD71}">
      <dgm:prSet/>
      <dgm:spPr/>
      <dgm:t>
        <a:bodyPr/>
        <a:lstStyle/>
        <a:p>
          <a:endParaRPr lang="en-US"/>
        </a:p>
      </dgm:t>
    </dgm:pt>
    <dgm:pt modelId="{CE6A12CE-6A3A-47AC-A5A6-673B160C0915}">
      <dgm:prSet phldrT="[Text]" custT="1"/>
      <dgm:spPr/>
      <dgm:t>
        <a:bodyPr/>
        <a:lstStyle/>
        <a:p>
          <a:pPr algn="ctr"/>
          <a:r>
            <a:rPr lang="en-US" sz="2800" b="1" u="sng" dirty="0" smtClean="0"/>
            <a:t>Safety Office</a:t>
          </a:r>
          <a:endParaRPr lang="en-US" sz="2800" b="1" u="sng" dirty="0"/>
        </a:p>
      </dgm:t>
    </dgm:pt>
    <dgm:pt modelId="{8324D867-CD23-4E95-A671-BFE6FE187304}" type="parTrans" cxnId="{1B137828-8F7B-4582-BB16-73E3E2235CBA}">
      <dgm:prSet/>
      <dgm:spPr/>
      <dgm:t>
        <a:bodyPr/>
        <a:lstStyle/>
        <a:p>
          <a:endParaRPr lang="en-US"/>
        </a:p>
      </dgm:t>
    </dgm:pt>
    <dgm:pt modelId="{E26270D7-113E-4BF5-A1FC-C2CBC9BD97C5}" type="sibTrans" cxnId="{1B137828-8F7B-4582-BB16-73E3E2235CBA}">
      <dgm:prSet/>
      <dgm:spPr/>
      <dgm:t>
        <a:bodyPr/>
        <a:lstStyle/>
        <a:p>
          <a:endParaRPr lang="en-US"/>
        </a:p>
      </dgm:t>
    </dgm:pt>
    <dgm:pt modelId="{D573DCCE-DA69-4D27-8635-AF20C5917BC6}">
      <dgm:prSet phldrT="[Text]" custT="1"/>
      <dgm:spPr/>
      <dgm:t>
        <a:bodyPr/>
        <a:lstStyle/>
        <a:p>
          <a:pPr algn="l"/>
          <a:r>
            <a:rPr lang="en-US" sz="2000" b="1" dirty="0" smtClean="0"/>
            <a:t>Overall Responsibility</a:t>
          </a:r>
          <a:endParaRPr lang="en-US" sz="2000" b="1" dirty="0"/>
        </a:p>
      </dgm:t>
    </dgm:pt>
    <dgm:pt modelId="{C7C01CF6-CF9D-4CDA-BC3C-939255862DFF}" type="parTrans" cxnId="{2613A6A8-41CF-43DB-AE0E-4552A6DDFF3F}">
      <dgm:prSet/>
      <dgm:spPr/>
      <dgm:t>
        <a:bodyPr/>
        <a:lstStyle/>
        <a:p>
          <a:endParaRPr lang="en-US"/>
        </a:p>
      </dgm:t>
    </dgm:pt>
    <dgm:pt modelId="{C2B53232-73FB-4BCF-ACFF-B69688A8CAED}" type="sibTrans" cxnId="{2613A6A8-41CF-43DB-AE0E-4552A6DDFF3F}">
      <dgm:prSet/>
      <dgm:spPr/>
      <dgm:t>
        <a:bodyPr/>
        <a:lstStyle/>
        <a:p>
          <a:endParaRPr lang="en-US"/>
        </a:p>
      </dgm:t>
    </dgm:pt>
    <dgm:pt modelId="{BB6B4277-1027-4BF9-9F40-94F7D9211C8F}">
      <dgm:prSet phldrT="[Text]" custT="1"/>
      <dgm:spPr/>
      <dgm:t>
        <a:bodyPr/>
        <a:lstStyle/>
        <a:p>
          <a:pPr algn="l"/>
          <a:r>
            <a:rPr lang="en-US" sz="2200" b="1" dirty="0" smtClean="0"/>
            <a:t>Site Responsibility</a:t>
          </a:r>
          <a:endParaRPr lang="en-US" sz="2200" b="1" dirty="0"/>
        </a:p>
      </dgm:t>
    </dgm:pt>
    <dgm:pt modelId="{5BF96C4C-30D8-4C13-8077-FE21816330CA}" type="parTrans" cxnId="{8211CCFA-7578-4BA4-B068-DFA46ABD6BBD}">
      <dgm:prSet/>
      <dgm:spPr/>
      <dgm:t>
        <a:bodyPr/>
        <a:lstStyle/>
        <a:p>
          <a:endParaRPr lang="en-US"/>
        </a:p>
      </dgm:t>
    </dgm:pt>
    <dgm:pt modelId="{B4AF9322-9EA4-4938-BD08-E759DDD591C3}" type="sibTrans" cxnId="{8211CCFA-7578-4BA4-B068-DFA46ABD6BBD}">
      <dgm:prSet/>
      <dgm:spPr/>
      <dgm:t>
        <a:bodyPr/>
        <a:lstStyle/>
        <a:p>
          <a:endParaRPr lang="en-US"/>
        </a:p>
      </dgm:t>
    </dgm:pt>
    <dgm:pt modelId="{B57E6329-8658-422B-B8DC-1DA65B604974}">
      <dgm:prSet phldrT="[Text]" custT="1"/>
      <dgm:spPr/>
      <dgm:t>
        <a:bodyPr/>
        <a:lstStyle/>
        <a:p>
          <a:pPr algn="l"/>
          <a:r>
            <a:rPr lang="en-US" sz="2000" b="1" dirty="0" smtClean="0"/>
            <a:t>Follow Safety &amp; Health Codes/Regulations</a:t>
          </a:r>
          <a:endParaRPr lang="en-US" sz="2000" b="1" dirty="0"/>
        </a:p>
      </dgm:t>
    </dgm:pt>
    <dgm:pt modelId="{BFB1F2F7-EC92-4B08-9326-DE6700AEF5F9}" type="parTrans" cxnId="{E570700D-93BA-4A9F-B2E2-01374D4A051F}">
      <dgm:prSet/>
      <dgm:spPr/>
      <dgm:t>
        <a:bodyPr/>
        <a:lstStyle/>
        <a:p>
          <a:endParaRPr lang="en-US"/>
        </a:p>
      </dgm:t>
    </dgm:pt>
    <dgm:pt modelId="{EEA9CAEF-A950-4348-9A39-9E48B68A480C}" type="sibTrans" cxnId="{E570700D-93BA-4A9F-B2E2-01374D4A051F}">
      <dgm:prSet/>
      <dgm:spPr/>
      <dgm:t>
        <a:bodyPr/>
        <a:lstStyle/>
        <a:p>
          <a:endParaRPr lang="en-US"/>
        </a:p>
      </dgm:t>
    </dgm:pt>
    <dgm:pt modelId="{8435A98D-8F51-429B-A9EF-F6A7249DF830}">
      <dgm:prSet phldrT="[Text]" custT="1"/>
      <dgm:spPr/>
      <dgm:t>
        <a:bodyPr/>
        <a:lstStyle/>
        <a:p>
          <a:pPr algn="l"/>
          <a:r>
            <a:rPr lang="en-US" sz="2000" b="1" dirty="0" smtClean="0"/>
            <a:t>Develop &amp; Maintain Program</a:t>
          </a:r>
          <a:endParaRPr lang="en-US" sz="2000" b="1" dirty="0"/>
        </a:p>
      </dgm:t>
    </dgm:pt>
    <dgm:pt modelId="{D4E0C83D-2022-4B34-8609-3F2E85AE8B7D}" type="parTrans" cxnId="{9734ED68-74B5-44CC-9661-69FFF6CF84D2}">
      <dgm:prSet/>
      <dgm:spPr/>
      <dgm:t>
        <a:bodyPr/>
        <a:lstStyle/>
        <a:p>
          <a:endParaRPr lang="en-US"/>
        </a:p>
      </dgm:t>
    </dgm:pt>
    <dgm:pt modelId="{B7D4148F-B79A-48A1-A349-9ED6EF60EF7C}" type="sibTrans" cxnId="{9734ED68-74B5-44CC-9661-69FFF6CF84D2}">
      <dgm:prSet/>
      <dgm:spPr/>
      <dgm:t>
        <a:bodyPr/>
        <a:lstStyle/>
        <a:p>
          <a:endParaRPr lang="en-US"/>
        </a:p>
      </dgm:t>
    </dgm:pt>
    <dgm:pt modelId="{E1C1708F-3E98-4A1B-AD3F-259D1C06DFF0}" type="pres">
      <dgm:prSet presAssocID="{688B3C6A-18CA-440B-A67F-34B38D7A2798}" presName="matrix" presStyleCnt="0">
        <dgm:presLayoutVars>
          <dgm:chMax val="1"/>
          <dgm:dir/>
          <dgm:resizeHandles val="exact"/>
        </dgm:presLayoutVars>
      </dgm:prSet>
      <dgm:spPr/>
      <dgm:t>
        <a:bodyPr/>
        <a:lstStyle/>
        <a:p>
          <a:endParaRPr lang="en-US"/>
        </a:p>
      </dgm:t>
    </dgm:pt>
    <dgm:pt modelId="{BFE1D97D-4910-4F09-9CBD-B6B8F15AB2F9}" type="pres">
      <dgm:prSet presAssocID="{688B3C6A-18CA-440B-A67F-34B38D7A2798}" presName="diamond" presStyleLbl="bgShp" presStyleIdx="0" presStyleCnt="1" custScaleX="113798"/>
      <dgm:spPr/>
    </dgm:pt>
    <dgm:pt modelId="{50442BA7-ABBD-4419-98E0-AC0216DB8659}" type="pres">
      <dgm:prSet presAssocID="{688B3C6A-18CA-440B-A67F-34B38D7A2798}" presName="quad1" presStyleLbl="node1" presStyleIdx="0" presStyleCnt="4" custScaleX="165186" custLinFactNeighborX="-25543">
        <dgm:presLayoutVars>
          <dgm:chMax val="0"/>
          <dgm:chPref val="0"/>
          <dgm:bulletEnabled val="1"/>
        </dgm:presLayoutVars>
      </dgm:prSet>
      <dgm:spPr/>
      <dgm:t>
        <a:bodyPr/>
        <a:lstStyle/>
        <a:p>
          <a:endParaRPr lang="en-US"/>
        </a:p>
      </dgm:t>
    </dgm:pt>
    <dgm:pt modelId="{6ECD96CB-82B4-425D-B116-325B9D80332E}" type="pres">
      <dgm:prSet presAssocID="{688B3C6A-18CA-440B-A67F-34B38D7A2798}" presName="quad2" presStyleLbl="node1" presStyleIdx="1" presStyleCnt="4" custScaleX="164303" custLinFactNeighborX="30521" custLinFactNeighborY="623">
        <dgm:presLayoutVars>
          <dgm:chMax val="0"/>
          <dgm:chPref val="0"/>
          <dgm:bulletEnabled val="1"/>
        </dgm:presLayoutVars>
      </dgm:prSet>
      <dgm:spPr/>
      <dgm:t>
        <a:bodyPr/>
        <a:lstStyle/>
        <a:p>
          <a:endParaRPr lang="en-US"/>
        </a:p>
      </dgm:t>
    </dgm:pt>
    <dgm:pt modelId="{5071ECB9-862E-44CA-9F83-62C236C6D156}" type="pres">
      <dgm:prSet presAssocID="{688B3C6A-18CA-440B-A67F-34B38D7A2798}" presName="quad3" presStyleLbl="node1" presStyleIdx="2" presStyleCnt="4" custScaleX="163041" custLinFactNeighborX="-27412">
        <dgm:presLayoutVars>
          <dgm:chMax val="0"/>
          <dgm:chPref val="0"/>
          <dgm:bulletEnabled val="1"/>
        </dgm:presLayoutVars>
      </dgm:prSet>
      <dgm:spPr/>
      <dgm:t>
        <a:bodyPr/>
        <a:lstStyle/>
        <a:p>
          <a:endParaRPr lang="en-US"/>
        </a:p>
      </dgm:t>
    </dgm:pt>
    <dgm:pt modelId="{9692EFA9-07A3-404B-B767-616FC718412E}" type="pres">
      <dgm:prSet presAssocID="{688B3C6A-18CA-440B-A67F-34B38D7A2798}" presName="quad4" presStyleLbl="node1" presStyleIdx="3" presStyleCnt="4" custScaleX="168361" custLinFactNeighborX="29279">
        <dgm:presLayoutVars>
          <dgm:chMax val="0"/>
          <dgm:chPref val="0"/>
          <dgm:bulletEnabled val="1"/>
        </dgm:presLayoutVars>
      </dgm:prSet>
      <dgm:spPr/>
      <dgm:t>
        <a:bodyPr/>
        <a:lstStyle/>
        <a:p>
          <a:endParaRPr lang="en-US"/>
        </a:p>
      </dgm:t>
    </dgm:pt>
  </dgm:ptLst>
  <dgm:cxnLst>
    <dgm:cxn modelId="{D8FD49DA-9C85-4CDD-9236-66ED6213A1C3}" type="presOf" srcId="{B57E6329-8658-422B-B8DC-1DA65B604974}" destId="{5071ECB9-862E-44CA-9F83-62C236C6D156}" srcOrd="0" destOrd="1" presId="urn:microsoft.com/office/officeart/2005/8/layout/matrix3"/>
    <dgm:cxn modelId="{1B137828-8F7B-4582-BB16-73E3E2235CBA}" srcId="{688B3C6A-18CA-440B-A67F-34B38D7A2798}" destId="{CE6A12CE-6A3A-47AC-A5A6-673B160C0915}" srcOrd="3" destOrd="0" parTransId="{8324D867-CD23-4E95-A671-BFE6FE187304}" sibTransId="{E26270D7-113E-4BF5-A1FC-C2CBC9BD97C5}"/>
    <dgm:cxn modelId="{9734ED68-74B5-44CC-9661-69FFF6CF84D2}" srcId="{CE6A12CE-6A3A-47AC-A5A6-673B160C0915}" destId="{8435A98D-8F51-429B-A9EF-F6A7249DF830}" srcOrd="0" destOrd="0" parTransId="{D4E0C83D-2022-4B34-8609-3F2E85AE8B7D}" sibTransId="{B7D4148F-B79A-48A1-A349-9ED6EF60EF7C}"/>
    <dgm:cxn modelId="{B4981ED4-ED68-4DC2-B34A-3E0251B12212}" type="presOf" srcId="{80DD550B-8132-495E-82F1-2E6D8A233DEE}" destId="{50442BA7-ABBD-4419-98E0-AC0216DB8659}" srcOrd="0" destOrd="0" presId="urn:microsoft.com/office/officeart/2005/8/layout/matrix3"/>
    <dgm:cxn modelId="{38AEFC06-507D-4588-B0A3-99D77051F16F}" srcId="{688B3C6A-18CA-440B-A67F-34B38D7A2798}" destId="{80DD550B-8132-495E-82F1-2E6D8A233DEE}" srcOrd="0" destOrd="0" parTransId="{0D3A4BF2-C5FC-4AA3-991E-ABA6BC1EFC4E}" sibTransId="{6F16D5D2-1460-42A1-A16D-1F312051718A}"/>
    <dgm:cxn modelId="{C3496C26-804F-412E-9409-5226CFB7CD71}" srcId="{688B3C6A-18CA-440B-A67F-34B38D7A2798}" destId="{3D3CA883-A74A-4E53-A0B2-9AC6EF3C40DD}" srcOrd="2" destOrd="0" parTransId="{6C7B7487-C5A3-4DD6-A426-86B64F20516D}" sibTransId="{635C3FC1-95E3-4C26-BF14-5DE472AD4A78}"/>
    <dgm:cxn modelId="{590AEF64-E061-4552-A916-7390106FB072}" type="presOf" srcId="{D573DCCE-DA69-4D27-8635-AF20C5917BC6}" destId="{50442BA7-ABBD-4419-98E0-AC0216DB8659}" srcOrd="0" destOrd="1" presId="urn:microsoft.com/office/officeart/2005/8/layout/matrix3"/>
    <dgm:cxn modelId="{FCDC244D-6AA0-499E-9F10-C532033DFECA}" type="presOf" srcId="{8435A98D-8F51-429B-A9EF-F6A7249DF830}" destId="{9692EFA9-07A3-404B-B767-616FC718412E}" srcOrd="0" destOrd="1" presId="urn:microsoft.com/office/officeart/2005/8/layout/matrix3"/>
    <dgm:cxn modelId="{8211CCFA-7578-4BA4-B068-DFA46ABD6BBD}" srcId="{EE6038DF-5E64-4AE1-87DE-AD392DACF245}" destId="{BB6B4277-1027-4BF9-9F40-94F7D9211C8F}" srcOrd="0" destOrd="0" parTransId="{5BF96C4C-30D8-4C13-8077-FE21816330CA}" sibTransId="{B4AF9322-9EA4-4938-BD08-E759DDD591C3}"/>
    <dgm:cxn modelId="{45EAEDFD-11BD-4EE5-92BC-3271FE484B74}" type="presOf" srcId="{3D3CA883-A74A-4E53-A0B2-9AC6EF3C40DD}" destId="{5071ECB9-862E-44CA-9F83-62C236C6D156}" srcOrd="0" destOrd="0" presId="urn:microsoft.com/office/officeart/2005/8/layout/matrix3"/>
    <dgm:cxn modelId="{02DBE594-1C73-4947-A079-3DD9BEC923D0}" type="presOf" srcId="{EE6038DF-5E64-4AE1-87DE-AD392DACF245}" destId="{6ECD96CB-82B4-425D-B116-325B9D80332E}" srcOrd="0" destOrd="0" presId="urn:microsoft.com/office/officeart/2005/8/layout/matrix3"/>
    <dgm:cxn modelId="{A78C330D-80EA-4355-A895-86F2BF6F3D43}" type="presOf" srcId="{BB6B4277-1027-4BF9-9F40-94F7D9211C8F}" destId="{6ECD96CB-82B4-425D-B116-325B9D80332E}" srcOrd="0" destOrd="1" presId="urn:microsoft.com/office/officeart/2005/8/layout/matrix3"/>
    <dgm:cxn modelId="{2613A6A8-41CF-43DB-AE0E-4552A6DDFF3F}" srcId="{80DD550B-8132-495E-82F1-2E6D8A233DEE}" destId="{D573DCCE-DA69-4D27-8635-AF20C5917BC6}" srcOrd="0" destOrd="0" parTransId="{C7C01CF6-CF9D-4CDA-BC3C-939255862DFF}" sibTransId="{C2B53232-73FB-4BCF-ACFF-B69688A8CAED}"/>
    <dgm:cxn modelId="{DED69967-749E-4627-AFA7-B999A5802DF0}" type="presOf" srcId="{CE6A12CE-6A3A-47AC-A5A6-673B160C0915}" destId="{9692EFA9-07A3-404B-B767-616FC718412E}" srcOrd="0" destOrd="0" presId="urn:microsoft.com/office/officeart/2005/8/layout/matrix3"/>
    <dgm:cxn modelId="{E570700D-93BA-4A9F-B2E2-01374D4A051F}" srcId="{3D3CA883-A74A-4E53-A0B2-9AC6EF3C40DD}" destId="{B57E6329-8658-422B-B8DC-1DA65B604974}" srcOrd="0" destOrd="0" parTransId="{BFB1F2F7-EC92-4B08-9326-DE6700AEF5F9}" sibTransId="{EEA9CAEF-A950-4348-9A39-9E48B68A480C}"/>
    <dgm:cxn modelId="{E103C9D1-F2FB-4BCA-8FEE-6A699274FD8C}" srcId="{688B3C6A-18CA-440B-A67F-34B38D7A2798}" destId="{EE6038DF-5E64-4AE1-87DE-AD392DACF245}" srcOrd="1" destOrd="0" parTransId="{7E561C95-CE2D-4221-B060-2ECF5ABC7C0C}" sibTransId="{7D288B57-8F8F-45FA-9F96-06B8093BE1A7}"/>
    <dgm:cxn modelId="{23821C74-AAFA-4017-8BF4-13D0592A9B3A}" type="presOf" srcId="{688B3C6A-18CA-440B-A67F-34B38D7A2798}" destId="{E1C1708F-3E98-4A1B-AD3F-259D1C06DFF0}" srcOrd="0" destOrd="0" presId="urn:microsoft.com/office/officeart/2005/8/layout/matrix3"/>
    <dgm:cxn modelId="{234897C3-98EF-49D3-B161-2E9090191CE4}" type="presParOf" srcId="{E1C1708F-3E98-4A1B-AD3F-259D1C06DFF0}" destId="{BFE1D97D-4910-4F09-9CBD-B6B8F15AB2F9}" srcOrd="0" destOrd="0" presId="urn:microsoft.com/office/officeart/2005/8/layout/matrix3"/>
    <dgm:cxn modelId="{323816D9-1764-4A6B-BE5D-700DF35B7ED6}" type="presParOf" srcId="{E1C1708F-3E98-4A1B-AD3F-259D1C06DFF0}" destId="{50442BA7-ABBD-4419-98E0-AC0216DB8659}" srcOrd="1" destOrd="0" presId="urn:microsoft.com/office/officeart/2005/8/layout/matrix3"/>
    <dgm:cxn modelId="{046C30BB-7EF1-49C6-AA6D-1BA935E85F8B}" type="presParOf" srcId="{E1C1708F-3E98-4A1B-AD3F-259D1C06DFF0}" destId="{6ECD96CB-82B4-425D-B116-325B9D80332E}" srcOrd="2" destOrd="0" presId="urn:microsoft.com/office/officeart/2005/8/layout/matrix3"/>
    <dgm:cxn modelId="{0BFB6099-444F-4B2D-A553-FD9BC5902ACB}" type="presParOf" srcId="{E1C1708F-3E98-4A1B-AD3F-259D1C06DFF0}" destId="{5071ECB9-862E-44CA-9F83-62C236C6D156}" srcOrd="3" destOrd="0" presId="urn:microsoft.com/office/officeart/2005/8/layout/matrix3"/>
    <dgm:cxn modelId="{46AA576F-80E2-4D48-B7F8-1D9035AB997C}" type="presParOf" srcId="{E1C1708F-3E98-4A1B-AD3F-259D1C06DFF0}" destId="{9692EFA9-07A3-404B-B767-616FC718412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31796-A8C4-4604-A90A-DCA13745684F}">
      <dsp:nvSpPr>
        <dsp:cNvPr id="0" name=""/>
        <dsp:cNvSpPr/>
      </dsp:nvSpPr>
      <dsp:spPr>
        <a:xfrm>
          <a:off x="3463696" y="1186"/>
          <a:ext cx="5195544" cy="941610"/>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Serious Injury</a:t>
          </a:r>
          <a:endParaRPr lang="en-US" sz="3400" kern="1200" dirty="0"/>
        </a:p>
      </dsp:txBody>
      <dsp:txXfrm>
        <a:off x="3463696" y="118887"/>
        <a:ext cx="4842440" cy="706208"/>
      </dsp:txXfrm>
    </dsp:sp>
    <dsp:sp modelId="{3088C406-FA89-48A6-A8EB-CC6298A50E20}">
      <dsp:nvSpPr>
        <dsp:cNvPr id="0" name=""/>
        <dsp:cNvSpPr/>
      </dsp:nvSpPr>
      <dsp:spPr>
        <a:xfrm>
          <a:off x="0" y="1186"/>
          <a:ext cx="3463696" cy="941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1</a:t>
          </a:r>
          <a:endParaRPr lang="en-US" sz="4900" kern="1200" dirty="0"/>
        </a:p>
      </dsp:txBody>
      <dsp:txXfrm>
        <a:off x="45966" y="47152"/>
        <a:ext cx="3371764" cy="849678"/>
      </dsp:txXfrm>
    </dsp:sp>
    <dsp:sp modelId="{8A1EF07B-9C45-4240-91C5-91074442B6EE}">
      <dsp:nvSpPr>
        <dsp:cNvPr id="0" name=""/>
        <dsp:cNvSpPr/>
      </dsp:nvSpPr>
      <dsp:spPr>
        <a:xfrm>
          <a:off x="3463696" y="1036958"/>
          <a:ext cx="5195544" cy="941610"/>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Minor Injuries</a:t>
          </a:r>
          <a:endParaRPr lang="en-US" sz="3400" kern="1200" dirty="0"/>
        </a:p>
      </dsp:txBody>
      <dsp:txXfrm>
        <a:off x="3463696" y="1154659"/>
        <a:ext cx="4842440" cy="706208"/>
      </dsp:txXfrm>
    </dsp:sp>
    <dsp:sp modelId="{168ABA6F-DCCB-4093-ABD9-CD34184EB80F}">
      <dsp:nvSpPr>
        <dsp:cNvPr id="0" name=""/>
        <dsp:cNvSpPr/>
      </dsp:nvSpPr>
      <dsp:spPr>
        <a:xfrm>
          <a:off x="0" y="1036958"/>
          <a:ext cx="3463696" cy="9416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29</a:t>
          </a:r>
          <a:endParaRPr lang="en-US" sz="4900" kern="1200" dirty="0"/>
        </a:p>
      </dsp:txBody>
      <dsp:txXfrm>
        <a:off x="45966" y="1082924"/>
        <a:ext cx="3371764" cy="849678"/>
      </dsp:txXfrm>
    </dsp:sp>
    <dsp:sp modelId="{E0BEDEBC-15E1-4ED6-ADE2-119AD600BFFC}">
      <dsp:nvSpPr>
        <dsp:cNvPr id="0" name=""/>
        <dsp:cNvSpPr/>
      </dsp:nvSpPr>
      <dsp:spPr>
        <a:xfrm>
          <a:off x="3463696" y="2072730"/>
          <a:ext cx="5195544" cy="941610"/>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None-Injury Accidents</a:t>
          </a:r>
          <a:endParaRPr lang="en-US" sz="3400" kern="1200" dirty="0"/>
        </a:p>
      </dsp:txBody>
      <dsp:txXfrm>
        <a:off x="3463696" y="2190431"/>
        <a:ext cx="4842440" cy="706208"/>
      </dsp:txXfrm>
    </dsp:sp>
    <dsp:sp modelId="{5A5B0BBA-BF8E-46E6-B729-5B6257C6BE0E}">
      <dsp:nvSpPr>
        <dsp:cNvPr id="0" name=""/>
        <dsp:cNvSpPr/>
      </dsp:nvSpPr>
      <dsp:spPr>
        <a:xfrm>
          <a:off x="0" y="2072730"/>
          <a:ext cx="3463696" cy="94161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300</a:t>
          </a:r>
          <a:endParaRPr lang="en-US" sz="4900" kern="1200" dirty="0"/>
        </a:p>
      </dsp:txBody>
      <dsp:txXfrm>
        <a:off x="45966" y="2118696"/>
        <a:ext cx="3371764" cy="849678"/>
      </dsp:txXfrm>
    </dsp:sp>
    <dsp:sp modelId="{354BC179-B712-4106-B4BC-F629A1DF1ABC}">
      <dsp:nvSpPr>
        <dsp:cNvPr id="0" name=""/>
        <dsp:cNvSpPr/>
      </dsp:nvSpPr>
      <dsp:spPr>
        <a:xfrm>
          <a:off x="3463696" y="3108502"/>
          <a:ext cx="5195544" cy="941610"/>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Hazards</a:t>
          </a:r>
          <a:endParaRPr lang="en-US" sz="3400" kern="1200" dirty="0"/>
        </a:p>
      </dsp:txBody>
      <dsp:txXfrm>
        <a:off x="3463696" y="3226203"/>
        <a:ext cx="4842440" cy="706208"/>
      </dsp:txXfrm>
    </dsp:sp>
    <dsp:sp modelId="{17FB15B2-A1FC-4EEB-BBC4-257BE5A8884C}">
      <dsp:nvSpPr>
        <dsp:cNvPr id="0" name=""/>
        <dsp:cNvSpPr/>
      </dsp:nvSpPr>
      <dsp:spPr>
        <a:xfrm>
          <a:off x="0" y="3108502"/>
          <a:ext cx="3463696" cy="941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3000</a:t>
          </a:r>
          <a:endParaRPr lang="en-US" sz="4900" kern="1200" dirty="0"/>
        </a:p>
      </dsp:txBody>
      <dsp:txXfrm>
        <a:off x="45966" y="3154468"/>
        <a:ext cx="3371764" cy="849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1D97D-4910-4F09-9CBD-B6B8F15AB2F9}">
      <dsp:nvSpPr>
        <dsp:cNvPr id="0" name=""/>
        <dsp:cNvSpPr/>
      </dsp:nvSpPr>
      <dsp:spPr>
        <a:xfrm>
          <a:off x="645890" y="0"/>
          <a:ext cx="5962459" cy="5239512"/>
        </a:xfrm>
        <a:prstGeom prst="diamond">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0442BA7-ABBD-4419-98E0-AC0216DB8659}">
      <dsp:nvSpPr>
        <dsp:cNvPr id="0" name=""/>
        <dsp:cNvSpPr/>
      </dsp:nvSpPr>
      <dsp:spPr>
        <a:xfrm>
          <a:off x="317160" y="497753"/>
          <a:ext cx="3375426" cy="2043409"/>
        </a:xfrm>
        <a:prstGeom prst="roundRect">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Superintendent</a:t>
          </a:r>
          <a:endParaRPr lang="en-US" sz="2800" b="1" u="sng" kern="1200" dirty="0"/>
        </a:p>
        <a:p>
          <a:pPr marL="228600" lvl="1" indent="-228600" algn="l" defTabSz="889000">
            <a:lnSpc>
              <a:spcPct val="90000"/>
            </a:lnSpc>
            <a:spcBef>
              <a:spcPct val="0"/>
            </a:spcBef>
            <a:spcAft>
              <a:spcPct val="15000"/>
            </a:spcAft>
            <a:buChar char="••"/>
          </a:pPr>
          <a:r>
            <a:rPr lang="en-US" sz="2000" b="1" kern="1200" dirty="0" smtClean="0"/>
            <a:t>Overall Responsibility</a:t>
          </a:r>
          <a:endParaRPr lang="en-US" sz="2000" b="1" kern="1200" dirty="0"/>
        </a:p>
      </dsp:txBody>
      <dsp:txXfrm>
        <a:off x="416911" y="597504"/>
        <a:ext cx="3175924" cy="1843907"/>
      </dsp:txXfrm>
    </dsp:sp>
    <dsp:sp modelId="{6ECD96CB-82B4-425D-B116-325B9D80332E}">
      <dsp:nvSpPr>
        <dsp:cNvPr id="0" name=""/>
        <dsp:cNvSpPr/>
      </dsp:nvSpPr>
      <dsp:spPr>
        <a:xfrm>
          <a:off x="3672394" y="510484"/>
          <a:ext cx="3357383" cy="2043409"/>
        </a:xfrm>
        <a:prstGeom prst="roundRect">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Administrator</a:t>
          </a:r>
          <a:endParaRPr lang="en-US" sz="2800" b="1" u="sng" kern="1200" dirty="0"/>
        </a:p>
        <a:p>
          <a:pPr marL="228600" lvl="1" indent="-228600" algn="l" defTabSz="977900">
            <a:lnSpc>
              <a:spcPct val="90000"/>
            </a:lnSpc>
            <a:spcBef>
              <a:spcPct val="0"/>
            </a:spcBef>
            <a:spcAft>
              <a:spcPct val="15000"/>
            </a:spcAft>
            <a:buChar char="••"/>
          </a:pPr>
          <a:r>
            <a:rPr lang="en-US" sz="2200" b="1" kern="1200" dirty="0" smtClean="0"/>
            <a:t>Site Responsibility</a:t>
          </a:r>
          <a:endParaRPr lang="en-US" sz="2200" b="1" kern="1200" dirty="0"/>
        </a:p>
      </dsp:txBody>
      <dsp:txXfrm>
        <a:off x="3772145" y="610235"/>
        <a:ext cx="3157881" cy="1843907"/>
      </dsp:txXfrm>
    </dsp:sp>
    <dsp:sp modelId="{5071ECB9-862E-44CA-9F83-62C236C6D156}">
      <dsp:nvSpPr>
        <dsp:cNvPr id="0" name=""/>
        <dsp:cNvSpPr/>
      </dsp:nvSpPr>
      <dsp:spPr>
        <a:xfrm>
          <a:off x="300885" y="2698348"/>
          <a:ext cx="3331595" cy="2043409"/>
        </a:xfrm>
        <a:prstGeom prst="roundRect">
          <a:avLst/>
        </a:prstGeom>
        <a:solidFill>
          <a:schemeClr val="accent4">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Employee</a:t>
          </a:r>
          <a:endParaRPr lang="en-US" sz="2800" b="1" u="sng" kern="1200" dirty="0"/>
        </a:p>
        <a:p>
          <a:pPr marL="228600" lvl="1" indent="-228600" algn="l" defTabSz="889000">
            <a:lnSpc>
              <a:spcPct val="90000"/>
            </a:lnSpc>
            <a:spcBef>
              <a:spcPct val="0"/>
            </a:spcBef>
            <a:spcAft>
              <a:spcPct val="15000"/>
            </a:spcAft>
            <a:buChar char="••"/>
          </a:pPr>
          <a:r>
            <a:rPr lang="en-US" sz="2000" b="1" kern="1200" dirty="0" smtClean="0"/>
            <a:t>Follow Safety &amp; Health Codes/Regulations</a:t>
          </a:r>
          <a:endParaRPr lang="en-US" sz="2000" b="1" kern="1200" dirty="0"/>
        </a:p>
      </dsp:txBody>
      <dsp:txXfrm>
        <a:off x="400636" y="2798099"/>
        <a:ext cx="3132093" cy="1843907"/>
      </dsp:txXfrm>
    </dsp:sp>
    <dsp:sp modelId="{9692EFA9-07A3-404B-B767-616FC718412E}">
      <dsp:nvSpPr>
        <dsp:cNvPr id="0" name=""/>
        <dsp:cNvSpPr/>
      </dsp:nvSpPr>
      <dsp:spPr>
        <a:xfrm>
          <a:off x="3605554" y="2698348"/>
          <a:ext cx="3440304" cy="2043409"/>
        </a:xfrm>
        <a:prstGeom prst="round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Safety Office</a:t>
          </a:r>
          <a:endParaRPr lang="en-US" sz="2800" b="1" u="sng" kern="1200" dirty="0"/>
        </a:p>
        <a:p>
          <a:pPr marL="228600" lvl="1" indent="-228600" algn="l" defTabSz="889000">
            <a:lnSpc>
              <a:spcPct val="90000"/>
            </a:lnSpc>
            <a:spcBef>
              <a:spcPct val="0"/>
            </a:spcBef>
            <a:spcAft>
              <a:spcPct val="15000"/>
            </a:spcAft>
            <a:buChar char="••"/>
          </a:pPr>
          <a:r>
            <a:rPr lang="en-US" sz="2000" b="1" kern="1200" dirty="0" smtClean="0"/>
            <a:t>Develop &amp; Maintain Program</a:t>
          </a:r>
          <a:endParaRPr lang="en-US" sz="2000" b="1" kern="1200" dirty="0"/>
        </a:p>
      </dsp:txBody>
      <dsp:txXfrm>
        <a:off x="3705305" y="2798099"/>
        <a:ext cx="3240802" cy="184390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2E5D73-B354-4318-9F7E-B8347CFABE66}" type="datetimeFigureOut">
              <a:rPr lang="en-US" smtClean="0"/>
              <a:t>7/30/2019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FE6AF4-0913-462F-BE83-8D342A7A41A4}" type="slidenum">
              <a:rPr lang="en-US" smtClean="0"/>
              <a:t>‹#›</a:t>
            </a:fld>
            <a:endParaRPr lang="en-US"/>
          </a:p>
        </p:txBody>
      </p:sp>
    </p:spTree>
    <p:extLst>
      <p:ext uri="{BB962C8B-B14F-4D97-AF65-F5344CB8AC3E}">
        <p14:creationId xmlns:p14="http://schemas.microsoft.com/office/powerpoint/2010/main" val="771023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en.wikipedia.org/wiki/Formic_acid" TargetMode="External"/><Relationship Id="rId3" Type="http://schemas.openxmlformats.org/officeDocument/2006/relationships/hyperlink" Target="http://en.wikipedia.org/wiki/Strong_acid" TargetMode="External"/><Relationship Id="rId7" Type="http://schemas.openxmlformats.org/officeDocument/2006/relationships/hyperlink" Target="http://en.wikipedia.org/wiki/Weak_acid"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en.wikipedia.org/wiki/Hydrochloric_acid" TargetMode="External"/><Relationship Id="rId11" Type="http://schemas.openxmlformats.org/officeDocument/2006/relationships/hyperlink" Target="http://en.wikipedia.org/wiki/Potassium_hydroxide" TargetMode="External"/><Relationship Id="rId5" Type="http://schemas.openxmlformats.org/officeDocument/2006/relationships/hyperlink" Target="http://en.wikipedia.org/wiki/Nitric_acid" TargetMode="External"/><Relationship Id="rId10" Type="http://schemas.openxmlformats.org/officeDocument/2006/relationships/hyperlink" Target="http://en.wikipedia.org/wiki/Sodium_hydroxide" TargetMode="External"/><Relationship Id="rId4" Type="http://schemas.openxmlformats.org/officeDocument/2006/relationships/hyperlink" Target="http://en.wikipedia.org/wiki/Sulfuric_acid" TargetMode="External"/><Relationship Id="rId9" Type="http://schemas.openxmlformats.org/officeDocument/2006/relationships/hyperlink" Target="http://en.wikipedia.org/wiki/Acetic_acid"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CA employer must establish, implement and maintain a written IIPP and a copy must be maintained at each worksite or at a central worksite if the employer has non-fixed worksites such as Physical Plant Operations. The requirements for establishing, implementing and maintaining an effective written IIPP are contained in Title 8 of the California Code of Regulations, Section 3203.</a:t>
            </a:r>
          </a:p>
          <a:p>
            <a:endParaRPr lang="en-US" dirty="0" smtClean="0"/>
          </a:p>
          <a:p>
            <a:r>
              <a:rPr lang="en-US" dirty="0" smtClean="0"/>
              <a:t>Each employee must be aware of the IIPP. This can be accomplished through training, email correspondence, bulletins and other means of communication.</a:t>
            </a:r>
          </a:p>
          <a:p>
            <a:endParaRPr lang="en-US" dirty="0"/>
          </a:p>
        </p:txBody>
      </p:sp>
      <p:sp>
        <p:nvSpPr>
          <p:cNvPr id="4" name="Slide Number Placeholder 3"/>
          <p:cNvSpPr>
            <a:spLocks noGrp="1"/>
          </p:cNvSpPr>
          <p:nvPr>
            <p:ph type="sldNum" sz="quarter" idx="10"/>
          </p:nvPr>
        </p:nvSpPr>
        <p:spPr/>
        <p:txBody>
          <a:bodyPr/>
          <a:lstStyle/>
          <a:p>
            <a:fld id="{39FE6AF4-0913-462F-BE83-8D342A7A41A4}" type="slidenum">
              <a:rPr lang="en-US" smtClean="0"/>
              <a:t>3</a:t>
            </a:fld>
            <a:endParaRPr lang="en-US"/>
          </a:p>
        </p:txBody>
      </p:sp>
    </p:spTree>
    <p:extLst>
      <p:ext uri="{BB962C8B-B14F-4D97-AF65-F5344CB8AC3E}">
        <p14:creationId xmlns:p14="http://schemas.microsoft.com/office/powerpoint/2010/main" val="1999271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9155"/>
            <a:r>
              <a:rPr lang="en-US" dirty="0" smtClean="0"/>
              <a:t>Administrators and other supervisory employees are responsible for communicating with employees about occupational safety &amp; health in a form readily understandable by all employees. </a:t>
            </a:r>
          </a:p>
          <a:p>
            <a:pPr defTabSz="999155"/>
            <a:endParaRPr lang="en-US" dirty="0" smtClean="0"/>
          </a:p>
          <a:p>
            <a:pPr defTabSz="999155"/>
            <a:r>
              <a:rPr lang="en-US" dirty="0" smtClean="0"/>
              <a:t>In addition, employees must be encouraged to inform administrators or other supervisory employees about workplace hazards without fear of reprisal and may be verbal or written as the employee chooses. Employees may use the Employee Report of Safety Hazard form and remain anonymous. The Employee Report of Safety Hazard form is available on the Safety Management website under “Forms &amp; Labels.”</a:t>
            </a:r>
          </a:p>
        </p:txBody>
      </p:sp>
      <p:sp>
        <p:nvSpPr>
          <p:cNvPr id="4" name="Slide Number Placeholder 3"/>
          <p:cNvSpPr>
            <a:spLocks noGrp="1"/>
          </p:cNvSpPr>
          <p:nvPr>
            <p:ph type="sldNum" sz="quarter" idx="10"/>
          </p:nvPr>
        </p:nvSpPr>
        <p:spPr/>
        <p:txBody>
          <a:bodyPr/>
          <a:lstStyle/>
          <a:p>
            <a:fld id="{39FE6AF4-0913-462F-BE83-8D342A7A41A4}" type="slidenum">
              <a:rPr lang="en-US" smtClean="0"/>
              <a:t>14</a:t>
            </a:fld>
            <a:endParaRPr lang="en-US"/>
          </a:p>
        </p:txBody>
      </p:sp>
    </p:spTree>
    <p:extLst>
      <p:ext uri="{BB962C8B-B14F-4D97-AF65-F5344CB8AC3E}">
        <p14:creationId xmlns:p14="http://schemas.microsoft.com/office/powerpoint/2010/main" val="127237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What’s wrong with this picture? </a:t>
            </a:r>
            <a:r>
              <a:rPr lang="en-US" dirty="0" smtClean="0"/>
              <a:t>The fire exit is</a:t>
            </a:r>
            <a:r>
              <a:rPr lang="en-US" baseline="0" dirty="0" smtClean="0"/>
              <a:t> blocked.</a:t>
            </a:r>
          </a:p>
          <a:p>
            <a:endParaRPr lang="en-US" baseline="0" dirty="0" smtClean="0"/>
          </a:p>
          <a:p>
            <a:r>
              <a:rPr lang="en-US" dirty="0" smtClean="0"/>
              <a:t>Periodic inspections to identify and evaluate workplace hazards shall be performed by competent personnel, typically the BSS or POS. In addition there is an employee report of safety hazard form available on the Safety Management website. </a:t>
            </a:r>
          </a:p>
          <a:p>
            <a:r>
              <a:rPr lang="en-US" dirty="0" smtClean="0"/>
              <a:t> </a:t>
            </a:r>
          </a:p>
          <a:p>
            <a:r>
              <a:rPr lang="en-US" dirty="0" smtClean="0"/>
              <a:t>Prior to introducing new products or chemicals forward a copy of the SDS to the Safety Office for review to ensure that there are no chemicals banned for use in schools and for evaluation on chemicals that have not been pre-approved for use. The review process will recommend to sites/Dept whether or not the product is allowed for use, banned from use or allowed with certain precautions.</a:t>
            </a:r>
          </a:p>
          <a:p>
            <a:endParaRPr lang="en-US" dirty="0"/>
          </a:p>
        </p:txBody>
      </p:sp>
      <p:sp>
        <p:nvSpPr>
          <p:cNvPr id="4" name="Slide Number Placeholder 3"/>
          <p:cNvSpPr>
            <a:spLocks noGrp="1"/>
          </p:cNvSpPr>
          <p:nvPr>
            <p:ph type="sldNum" sz="quarter" idx="10"/>
          </p:nvPr>
        </p:nvSpPr>
        <p:spPr/>
        <p:txBody>
          <a:bodyPr/>
          <a:lstStyle/>
          <a:p>
            <a:fld id="{39FE6AF4-0913-462F-BE83-8D342A7A41A4}" type="slidenum">
              <a:rPr lang="en-US" smtClean="0"/>
              <a:t>15</a:t>
            </a:fld>
            <a:endParaRPr lang="en-US"/>
          </a:p>
        </p:txBody>
      </p:sp>
    </p:spTree>
    <p:extLst>
      <p:ext uri="{BB962C8B-B14F-4D97-AF65-F5344CB8AC3E}">
        <p14:creationId xmlns:p14="http://schemas.microsoft.com/office/powerpoint/2010/main" val="1262393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6330"/>
            <a:r>
              <a:rPr lang="en-US" sz="1400" dirty="0"/>
              <a:t>The above listed forms should be used to document any and all injuries or accidents. </a:t>
            </a:r>
          </a:p>
          <a:p>
            <a:endParaRPr lang="en-US" dirty="0" smtClean="0"/>
          </a:p>
          <a:p>
            <a:r>
              <a:rPr lang="en-US" b="1" dirty="0" smtClean="0">
                <a:effectLst/>
              </a:rPr>
              <a:t>If you are in an accident or have an injury the district is required to fill out the following:</a:t>
            </a:r>
          </a:p>
          <a:p>
            <a:endParaRPr lang="en-US" b="1" dirty="0" smtClean="0">
              <a:effectLst/>
            </a:endParaRPr>
          </a:p>
          <a:p>
            <a:pPr marL="182042" indent="-182042">
              <a:buFont typeface="Arial" pitchFamily="34" charset="0"/>
              <a:buChar char="•"/>
            </a:pPr>
            <a:r>
              <a:rPr lang="en-US" b="1" dirty="0" smtClean="0">
                <a:effectLst/>
              </a:rPr>
              <a:t>Form 78 – Supervisors report of injury/illness</a:t>
            </a:r>
          </a:p>
          <a:p>
            <a:pPr marL="182042" indent="-182042">
              <a:buFont typeface="Arial" pitchFamily="34" charset="0"/>
              <a:buChar char="•"/>
            </a:pPr>
            <a:r>
              <a:rPr lang="en-US" b="1" dirty="0" smtClean="0">
                <a:effectLst/>
              </a:rPr>
              <a:t>Workers’ Compensation Claim Form (DWC-7) must be provided within twenty-four (24) hours of knowledge of any work-related injury or illness</a:t>
            </a:r>
          </a:p>
          <a:p>
            <a:pPr marL="182042" indent="-182042">
              <a:buFont typeface="Arial" pitchFamily="34" charset="0"/>
              <a:buChar char="•"/>
            </a:pPr>
            <a:r>
              <a:rPr lang="en-US" b="1" dirty="0" smtClean="0">
                <a:effectLst/>
              </a:rPr>
              <a:t>Witness statements</a:t>
            </a:r>
          </a:p>
          <a:p>
            <a:endParaRPr lang="en-US" b="1" dirty="0" smtClean="0">
              <a:effectLst/>
            </a:endParaRPr>
          </a:p>
          <a:p>
            <a:r>
              <a:rPr lang="en-US" b="0" dirty="0" smtClean="0">
                <a:effectLst/>
              </a:rPr>
              <a:t>There is a guideline for basic rules for accident investigation that is part of district’s written IIPP and is available on the Safety Management website.</a:t>
            </a:r>
          </a:p>
          <a:p>
            <a:endParaRPr lang="en-US" b="0" dirty="0" smtClean="0">
              <a:effectLst/>
            </a:endParaRPr>
          </a:p>
          <a:p>
            <a:r>
              <a:rPr lang="en-US" b="0" dirty="0" smtClean="0">
                <a:effectLst/>
              </a:rPr>
              <a:t>Workers' compensation law requires that the District immediately send to the State of California specific information electronically for every work-related injury/illness that results in lost time beyond the day of injury or requires medical treatment other than first aid,</a:t>
            </a:r>
            <a:r>
              <a:rPr lang="en-US" b="0" baseline="0" dirty="0" smtClean="0">
                <a:effectLst/>
              </a:rPr>
              <a:t> thus it is important to notify the Risk Management Dept. immediately when someone is injured.</a:t>
            </a:r>
          </a:p>
          <a:p>
            <a:endParaRPr lang="en-US" b="0" baseline="0" dirty="0" smtClean="0">
              <a:effectLst/>
            </a:endParaRPr>
          </a:p>
          <a:p>
            <a:r>
              <a:rPr lang="en-US" b="0" baseline="0" dirty="0" smtClean="0">
                <a:effectLst/>
              </a:rPr>
              <a:t>If an injury occurs after normal business hours and you go to the hospital other than for first aid or observation then you must report the injury to the closest CA-OSHA office which is in San Diego within an 8 hour period or as soon as feasibly possible.</a:t>
            </a:r>
            <a:endParaRPr lang="en-US" dirty="0" smtClean="0"/>
          </a:p>
        </p:txBody>
      </p:sp>
      <p:sp>
        <p:nvSpPr>
          <p:cNvPr id="4" name="Slide Number Placeholder 3"/>
          <p:cNvSpPr>
            <a:spLocks noGrp="1"/>
          </p:cNvSpPr>
          <p:nvPr>
            <p:ph type="sldNum" sz="quarter" idx="10"/>
          </p:nvPr>
        </p:nvSpPr>
        <p:spPr/>
        <p:txBody>
          <a:bodyPr/>
          <a:lstStyle/>
          <a:p>
            <a:fld id="{39FE6AF4-0913-462F-BE83-8D342A7A41A4}" type="slidenum">
              <a:rPr lang="en-US" smtClean="0"/>
              <a:t>16</a:t>
            </a:fld>
            <a:endParaRPr lang="en-US"/>
          </a:p>
        </p:txBody>
      </p:sp>
    </p:spTree>
    <p:extLst>
      <p:ext uri="{BB962C8B-B14F-4D97-AF65-F5344CB8AC3E}">
        <p14:creationId xmlns:p14="http://schemas.microsoft.com/office/powerpoint/2010/main" val="426240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Hazard in the picture: </a:t>
            </a:r>
            <a:r>
              <a:rPr lang="en-US" dirty="0" smtClean="0"/>
              <a:t>MISSING OUTLET COVER</a:t>
            </a:r>
          </a:p>
          <a:p>
            <a:endParaRPr lang="en-US" dirty="0" smtClean="0"/>
          </a:p>
          <a:p>
            <a:r>
              <a:rPr lang="en-US" dirty="0" smtClean="0"/>
              <a:t>When hazards are identified they should be addressed immediately. If the hazard is beyond a sites means or ability to correct, steps should be taken to limit access to the hazard by use of barriers and warning signs. Contact Physical Plant Operations for assistance. Outside consultants and/or vendors may be required for some hazards requiring specialty certifications or equipment.</a:t>
            </a:r>
          </a:p>
        </p:txBody>
      </p:sp>
      <p:sp>
        <p:nvSpPr>
          <p:cNvPr id="4" name="Slide Number Placeholder 3"/>
          <p:cNvSpPr>
            <a:spLocks noGrp="1"/>
          </p:cNvSpPr>
          <p:nvPr>
            <p:ph type="sldNum" sz="quarter" idx="10"/>
          </p:nvPr>
        </p:nvSpPr>
        <p:spPr/>
        <p:txBody>
          <a:bodyPr/>
          <a:lstStyle/>
          <a:p>
            <a:fld id="{39FE6AF4-0913-462F-BE83-8D342A7A41A4}" type="slidenum">
              <a:rPr lang="en-US" smtClean="0"/>
              <a:t>17</a:t>
            </a:fld>
            <a:endParaRPr lang="en-US"/>
          </a:p>
        </p:txBody>
      </p:sp>
    </p:spTree>
    <p:extLst>
      <p:ext uri="{BB962C8B-B14F-4D97-AF65-F5344CB8AC3E}">
        <p14:creationId xmlns:p14="http://schemas.microsoft.com/office/powerpoint/2010/main" val="28071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6330"/>
            <a:r>
              <a:rPr lang="en-US" dirty="0" smtClean="0"/>
              <a:t>The Safety Office has training topic material available on the Safety Management website or we can send material via email and are able to assist you with your training requirements.</a:t>
            </a:r>
          </a:p>
          <a:p>
            <a:pPr defTabSz="1026330"/>
            <a:endParaRPr lang="en-US" dirty="0" smtClean="0"/>
          </a:p>
          <a:p>
            <a:pPr defTabSz="970893">
              <a:defRPr/>
            </a:pPr>
            <a:r>
              <a:rPr lang="en-US" b="1" dirty="0" smtClean="0"/>
              <a:t>Site administrators or supervisors must provide training: </a:t>
            </a:r>
          </a:p>
          <a:p>
            <a:pPr marL="303404" indent="-303404" defTabSz="970893">
              <a:buFont typeface="Arial" pitchFamily="34" charset="0"/>
              <a:buChar char="•"/>
              <a:defRPr/>
            </a:pPr>
            <a:r>
              <a:rPr lang="en-US" b="1" dirty="0" smtClean="0"/>
              <a:t>New Employees</a:t>
            </a:r>
          </a:p>
          <a:p>
            <a:pPr marL="303404" indent="-303404" defTabSz="970893">
              <a:buFont typeface="Arial" pitchFamily="34" charset="0"/>
              <a:buChar char="•"/>
              <a:defRPr/>
            </a:pPr>
            <a:r>
              <a:rPr lang="en-US" b="1" dirty="0" smtClean="0"/>
              <a:t>Prior to new job assignment</a:t>
            </a:r>
          </a:p>
          <a:p>
            <a:pPr marL="303404" indent="-303404" defTabSz="970893">
              <a:buFont typeface="Arial" pitchFamily="34" charset="0"/>
              <a:buChar char="•"/>
              <a:defRPr/>
            </a:pPr>
            <a:r>
              <a:rPr lang="en-US" b="1" dirty="0" smtClean="0"/>
              <a:t>When </a:t>
            </a:r>
            <a:r>
              <a:rPr lang="en-US" b="1" u="sng" dirty="0" smtClean="0"/>
              <a:t>new</a:t>
            </a:r>
            <a:r>
              <a:rPr lang="en-US" b="1" dirty="0" smtClean="0"/>
              <a:t> substances, process, procedures or equipment are introduced to the workplace</a:t>
            </a:r>
          </a:p>
          <a:p>
            <a:endParaRPr lang="en-US" b="1" dirty="0" smtClean="0"/>
          </a:p>
          <a:p>
            <a:r>
              <a:rPr lang="en-US" b="1" dirty="0" smtClean="0"/>
              <a:t>All employee training must be documented, use sign-in sheets – Keep for 3 years</a:t>
            </a:r>
          </a:p>
        </p:txBody>
      </p:sp>
      <p:sp>
        <p:nvSpPr>
          <p:cNvPr id="4" name="Slide Number Placeholder 3"/>
          <p:cNvSpPr>
            <a:spLocks noGrp="1"/>
          </p:cNvSpPr>
          <p:nvPr>
            <p:ph type="sldNum" sz="quarter" idx="10"/>
          </p:nvPr>
        </p:nvSpPr>
        <p:spPr/>
        <p:txBody>
          <a:bodyPr/>
          <a:lstStyle/>
          <a:p>
            <a:fld id="{39FE6AF4-0913-462F-BE83-8D342A7A41A4}" type="slidenum">
              <a:rPr lang="en-US" smtClean="0"/>
              <a:t>18</a:t>
            </a:fld>
            <a:endParaRPr lang="en-US"/>
          </a:p>
        </p:txBody>
      </p:sp>
    </p:spTree>
    <p:extLst>
      <p:ext uri="{BB962C8B-B14F-4D97-AF65-F5344CB8AC3E}">
        <p14:creationId xmlns:p14="http://schemas.microsoft.com/office/powerpoint/2010/main" val="387635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code requires that these documents be maintained at the site for 3 years. Ensure that prior to sending inspection forms to maintenance (PPO), you make a copy and keep it in a central location along with copies of the other records listed above. </a:t>
            </a:r>
          </a:p>
          <a:p>
            <a:r>
              <a:rPr lang="en-US" dirty="0" smtClean="0"/>
              <a:t> </a:t>
            </a:r>
          </a:p>
          <a:p>
            <a:r>
              <a:rPr lang="en-US" b="1" dirty="0" smtClean="0"/>
              <a:t>NOTE: </a:t>
            </a:r>
            <a:r>
              <a:rPr lang="en-US" dirty="0" smtClean="0"/>
              <a:t>If your site is inspected by CA/OSHA you will be required to produce the documents and provide copies to the inspector.</a:t>
            </a:r>
          </a:p>
        </p:txBody>
      </p:sp>
      <p:sp>
        <p:nvSpPr>
          <p:cNvPr id="4" name="Slide Number Placeholder 3"/>
          <p:cNvSpPr>
            <a:spLocks noGrp="1"/>
          </p:cNvSpPr>
          <p:nvPr>
            <p:ph type="sldNum" sz="quarter" idx="10"/>
          </p:nvPr>
        </p:nvSpPr>
        <p:spPr/>
        <p:txBody>
          <a:bodyPr/>
          <a:lstStyle/>
          <a:p>
            <a:fld id="{39FE6AF4-0913-462F-BE83-8D342A7A41A4}" type="slidenum">
              <a:rPr lang="en-US" smtClean="0"/>
              <a:t>20</a:t>
            </a:fld>
            <a:endParaRPr lang="en-US"/>
          </a:p>
        </p:txBody>
      </p:sp>
    </p:spTree>
    <p:extLst>
      <p:ext uri="{BB962C8B-B14F-4D97-AF65-F5344CB8AC3E}">
        <p14:creationId xmlns:p14="http://schemas.microsoft.com/office/powerpoint/2010/main" val="195090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80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68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Bloodborne Pathogens can cause infection by entering your body through: open cuts and nicks; skin abrasions; dermatitis (if skin is broken); acne; mucous membranes of your mouth, eyes, nose or vagina.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50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93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Dept of Labor</a:t>
            </a:r>
          </a:p>
          <a:p>
            <a:pPr marL="174708" indent="-174708">
              <a:buFont typeface="Arial" pitchFamily="34" charset="0"/>
              <a:buChar char="•"/>
            </a:pPr>
            <a:r>
              <a:rPr lang="en-US" dirty="0" smtClean="0"/>
              <a:t>A 9% increase in fatalities in 2014 from the previous</a:t>
            </a:r>
            <a:r>
              <a:rPr lang="en-US" baseline="0" dirty="0" smtClean="0"/>
              <a:t> year in the US</a:t>
            </a:r>
            <a:r>
              <a:rPr lang="en-US" dirty="0" smtClean="0"/>
              <a:t>.</a:t>
            </a:r>
          </a:p>
          <a:p>
            <a:pPr marL="174708" indent="-174708">
              <a:buFont typeface="Arial" pitchFamily="34" charset="0"/>
              <a:buChar char="•"/>
            </a:pPr>
            <a:r>
              <a:rPr lang="en-US" dirty="0"/>
              <a:t>Falls, slips, and trips increased 10 percent to 793 in 2014 from 724 in 2013 (US). </a:t>
            </a:r>
          </a:p>
          <a:p>
            <a:r>
              <a:rPr lang="en-US" b="1" dirty="0"/>
              <a:t>From Bureau or Labor Statistics</a:t>
            </a:r>
          </a:p>
          <a:p>
            <a:pPr defTabSz="931774">
              <a:defRPr/>
            </a:pPr>
            <a:r>
              <a:rPr lang="en-US" dirty="0"/>
              <a:t>Fatal occupational injuries by Metropolitan Statistical Area (MSA), 2014 - San Diego-Carlsbad, CA </a:t>
            </a:r>
            <a:r>
              <a:rPr lang="en-US" b="1" u="sng" dirty="0"/>
              <a:t>26 fatalities </a:t>
            </a:r>
            <a:endParaRPr lang="en-US" b="1" u="sng" dirty="0" smtClean="0"/>
          </a:p>
          <a:p>
            <a:endParaRPr lang="en-US" dirty="0" smtClean="0"/>
          </a:p>
          <a:p>
            <a:r>
              <a:rPr lang="en-US" b="1" dirty="0" smtClean="0"/>
              <a:t>OSHA making a difference</a:t>
            </a:r>
          </a:p>
          <a:p>
            <a:pPr marL="174708" indent="-174708">
              <a:buFont typeface="Arial" pitchFamily="34" charset="0"/>
              <a:buChar char="•"/>
            </a:pPr>
            <a:r>
              <a:rPr lang="en-US" smtClean="0"/>
              <a:t>In </a:t>
            </a:r>
            <a:r>
              <a:rPr lang="en-US" dirty="0" smtClean="0"/>
              <a:t>four decades, OSHA and our state partners, coupled with the efforts of employers, safety and health professionals, unions and advocates, have had a dramatic effect on workplace safety. </a:t>
            </a:r>
          </a:p>
          <a:p>
            <a:pPr marL="174708" indent="-174708">
              <a:buFont typeface="Arial" pitchFamily="34" charset="0"/>
              <a:buChar char="•"/>
            </a:pPr>
            <a:r>
              <a:rPr lang="en-US" smtClean="0"/>
              <a:t>Since </a:t>
            </a:r>
            <a:r>
              <a:rPr lang="en-US" dirty="0" smtClean="0"/>
              <a:t>1970, workplace fatalities have been reduced by more than 65 percent and occupational injury and illness rates have declined by 67 percent. At the same time, U.S. employment has almost doubled. </a:t>
            </a:r>
          </a:p>
          <a:p>
            <a:endParaRPr lang="en-US" dirty="0" smtClean="0"/>
          </a:p>
        </p:txBody>
      </p:sp>
      <p:sp>
        <p:nvSpPr>
          <p:cNvPr id="4" name="Slide Number Placeholder 3"/>
          <p:cNvSpPr>
            <a:spLocks noGrp="1"/>
          </p:cNvSpPr>
          <p:nvPr>
            <p:ph type="sldNum" sz="quarter" idx="10"/>
          </p:nvPr>
        </p:nvSpPr>
        <p:spPr/>
        <p:txBody>
          <a:bodyPr/>
          <a:lstStyle/>
          <a:p>
            <a:fld id="{39FE6AF4-0913-462F-BE83-8D342A7A41A4}" type="slidenum">
              <a:rPr lang="en-US" smtClean="0"/>
              <a:t>4</a:t>
            </a:fld>
            <a:endParaRPr lang="en-US"/>
          </a:p>
        </p:txBody>
      </p:sp>
    </p:spTree>
    <p:extLst>
      <p:ext uri="{BB962C8B-B14F-4D97-AF65-F5344CB8AC3E}">
        <p14:creationId xmlns:p14="http://schemas.microsoft.com/office/powerpoint/2010/main" val="412006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Hepatitis D is exists only in the presence of hepatitis B.</a:t>
            </a:r>
          </a:p>
          <a:p>
            <a:pPr eaLnBrk="1" hangingPunct="1"/>
            <a:endParaRPr lang="en-US" smtClean="0"/>
          </a:p>
          <a:p>
            <a:pPr eaLnBrk="1" hangingPunct="1"/>
            <a:r>
              <a:rPr lang="en-US" smtClean="0"/>
              <a:t>More than 5 million people in the U.S. have hepatitis. Excessive alcohol use, certain chemicals or drugs, and viruses can cause the disease. </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7F10A-ADB9-47E0-AE84-FE5CBD1FB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45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liver is a non-complainer – signs and symptoms of problems do not usually appear until damage is done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23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with hepatitis may exhibit any or all of these symptoms.  The last 3 are typically seen in later stages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874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San Diego County is a high risk area.  Vaccination is also recommended for anyone who travels to countries with high rates of Hepatitis A (Mexico, Caribbean, South America, Africa).  Vaccine doses are given 6-18 months apart, and it takes 30 days to become effective.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40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Vaccines are no longer available through the District. You should</a:t>
            </a:r>
            <a:r>
              <a:rPr lang="en-US" baseline="0" dirty="0" smtClean="0"/>
              <a:t> contact your medical provider or you may be able to contact San Diego County Office of Human &amp; Health Services at 1-866358-2966 or go to their website at https://www.sandiegocounty.gov/hhsa/programs/phs/immunization_branch/immunization_clinic_schedule.html.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542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Can be spread via toothbrushes and razors – although this is rare, or if infected saliva enters an open wound.  Small cuts, sores, or tiny breaks in your skin can be doorways for Hep B or HIV virus to enter your body</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F2FEF-BD60-4732-8084-6A2380DAE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356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#1 reason for liver transplants in the U.S.</a:t>
            </a:r>
          </a:p>
          <a:p>
            <a:pPr eaLnBrk="1" hangingPunct="1"/>
            <a:r>
              <a:rPr lang="en-US" smtClean="0"/>
              <a:t>Blood-to-blood contact most commonly through shared needles, and blood transfusions and transplants received before 1992,</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502D-1068-4A54-81E9-1A1B84D00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876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It is very possible that there may be a student who is HIV positive in the school and no one knows.  Depending on the age of the student, and how it was transmitted, they might not even know.</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24211-CED2-4917-B408-70EE29B90B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042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since there is no way of knowing whose blood might be infected, it is crucial that you follow universal precautions all the time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6CA54-EA30-43C9-B4B4-474833384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4261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this won’t happen, because you will all be following universal precautions, but if it does…..</a:t>
            </a:r>
          </a:p>
          <a:p>
            <a:r>
              <a:rPr lang="en-US" dirty="0" smtClean="0"/>
              <a:t>Use non-abrasive soap because you do not want to potentially damage your skin and make a portal for the virus to enter your body if there isn’t already one there.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6CA54-EA30-43C9-B4B4-474833384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42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these direct costs, employers incur a variety of other costs that may be hidden or less obvious when an employee is injured or ill, but in most cases involve real expenditures of budget or time. These expenditures are commonly referred to as indirect costs and can include:</a:t>
            </a:r>
          </a:p>
          <a:p>
            <a:endParaRPr lang="en-US" dirty="0" smtClean="0"/>
          </a:p>
          <a:p>
            <a:r>
              <a:rPr lang="en-US" dirty="0" smtClean="0"/>
              <a:t>Any wages paid to injured workers for absences not covered by workers' compensation; </a:t>
            </a:r>
          </a:p>
          <a:p>
            <a:r>
              <a:rPr lang="en-US" dirty="0" smtClean="0"/>
              <a:t>The wage costs related to time lost through work stoppage; </a:t>
            </a:r>
          </a:p>
          <a:p>
            <a:r>
              <a:rPr lang="en-US" dirty="0" smtClean="0"/>
              <a:t>Administrative time spent by supervisors following injuries; </a:t>
            </a:r>
          </a:p>
          <a:p>
            <a:r>
              <a:rPr lang="en-US" dirty="0" smtClean="0"/>
              <a:t>Employee training and replacement costs; </a:t>
            </a:r>
          </a:p>
          <a:p>
            <a:r>
              <a:rPr lang="en-US" dirty="0" smtClean="0"/>
              <a:t>Lost productivity related to new employee learning curves and accommodation of injured employees; and </a:t>
            </a:r>
          </a:p>
          <a:p>
            <a:r>
              <a:rPr lang="en-US" dirty="0" smtClean="0"/>
              <a:t>Replacement costs of damaged material, machinery and property. </a:t>
            </a:r>
          </a:p>
        </p:txBody>
      </p:sp>
      <p:sp>
        <p:nvSpPr>
          <p:cNvPr id="4" name="Slide Number Placeholder 3"/>
          <p:cNvSpPr>
            <a:spLocks noGrp="1"/>
          </p:cNvSpPr>
          <p:nvPr>
            <p:ph type="sldNum" sz="quarter" idx="10"/>
          </p:nvPr>
        </p:nvSpPr>
        <p:spPr/>
        <p:txBody>
          <a:bodyPr/>
          <a:lstStyle/>
          <a:p>
            <a:fld id="{39FE6AF4-0913-462F-BE83-8D342A7A41A4}" type="slidenum">
              <a:rPr lang="en-US" smtClean="0"/>
              <a:t>5</a:t>
            </a:fld>
            <a:endParaRPr lang="en-US"/>
          </a:p>
        </p:txBody>
      </p:sp>
    </p:spTree>
    <p:extLst>
      <p:ext uri="{BB962C8B-B14F-4D97-AF65-F5344CB8AC3E}">
        <p14:creationId xmlns:p14="http://schemas.microsoft.com/office/powerpoint/2010/main" val="48505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6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25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89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883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u="sng" dirty="0"/>
              <a:t>Corrosives</a:t>
            </a:r>
            <a:r>
              <a:rPr lang="en-US" sz="900" dirty="0"/>
              <a:t> are another hazard that should be kept in mind when evaluating a chemical.</a:t>
            </a:r>
          </a:p>
          <a:p>
            <a:r>
              <a:rPr lang="en-US" sz="900" dirty="0"/>
              <a:t>A </a:t>
            </a:r>
            <a:r>
              <a:rPr lang="en-US" sz="900" b="1" dirty="0"/>
              <a:t>corrosive substance</a:t>
            </a:r>
            <a:r>
              <a:rPr lang="en-US" sz="900" dirty="0"/>
              <a:t> is one that can destroy and/or damage another surface or substance with which it comes into contact. A low concentration of a corrosive substance is usually an irritant.</a:t>
            </a:r>
          </a:p>
          <a:p>
            <a:pPr rtl="0"/>
            <a:r>
              <a:rPr lang="en-US" sz="900" dirty="0"/>
              <a:t>Common corrosive chemicals are classified into Acids &amp; Bases:</a:t>
            </a:r>
          </a:p>
          <a:p>
            <a:pPr rtl="0"/>
            <a:r>
              <a:rPr lang="en-US" sz="900" b="1" u="sng" dirty="0"/>
              <a:t>Acids</a:t>
            </a:r>
          </a:p>
          <a:p>
            <a:pPr rtl="0"/>
            <a:r>
              <a:rPr lang="en-US" sz="900" dirty="0">
                <a:hlinkClick r:id="rId3" action="ppaction://hlinkfile" tooltip="Strong acid"/>
              </a:rPr>
              <a:t>Strong acids</a:t>
            </a:r>
            <a:r>
              <a:rPr lang="en-US" sz="900" dirty="0"/>
              <a:t> — the most common are </a:t>
            </a:r>
            <a:r>
              <a:rPr lang="en-US" sz="900" dirty="0">
                <a:hlinkClick r:id="rId4" action="ppaction://hlinkfile" tooltip="Sulfuric acid"/>
              </a:rPr>
              <a:t>sulfuric acid</a:t>
            </a:r>
            <a:r>
              <a:rPr lang="en-US" sz="900" dirty="0"/>
              <a:t>, </a:t>
            </a:r>
            <a:r>
              <a:rPr lang="en-US" sz="900" dirty="0">
                <a:hlinkClick r:id="rId5" action="ppaction://hlinkfile" tooltip="Nitric acid"/>
              </a:rPr>
              <a:t>nitric acid</a:t>
            </a:r>
            <a:r>
              <a:rPr lang="en-US" sz="900" dirty="0"/>
              <a:t> and </a:t>
            </a:r>
            <a:r>
              <a:rPr lang="en-US" sz="900" dirty="0">
                <a:hlinkClick r:id="rId6" action="ppaction://hlinkfile" tooltip="Hydrochloric acid"/>
              </a:rPr>
              <a:t>hydrochloric acid</a:t>
            </a:r>
            <a:r>
              <a:rPr lang="en-US" sz="900" dirty="0"/>
              <a:t> (H</a:t>
            </a:r>
            <a:r>
              <a:rPr lang="en-US" sz="900" baseline="-25000" dirty="0"/>
              <a:t>2</a:t>
            </a:r>
            <a:r>
              <a:rPr lang="en-US" sz="900" dirty="0"/>
              <a:t>SO</a:t>
            </a:r>
            <a:r>
              <a:rPr lang="en-US" sz="900" baseline="-25000" dirty="0"/>
              <a:t>4</a:t>
            </a:r>
            <a:r>
              <a:rPr lang="en-US" sz="900" dirty="0"/>
              <a:t>, HNO</a:t>
            </a:r>
            <a:r>
              <a:rPr lang="en-US" sz="900" baseline="-25000" dirty="0"/>
              <a:t>3</a:t>
            </a:r>
            <a:r>
              <a:rPr lang="en-US" sz="900" dirty="0"/>
              <a:t> and </a:t>
            </a:r>
            <a:r>
              <a:rPr lang="en-US" sz="900" dirty="0" err="1"/>
              <a:t>HCl</a:t>
            </a:r>
            <a:r>
              <a:rPr lang="en-US" sz="900" dirty="0"/>
              <a:t>, respectively</a:t>
            </a:r>
            <a:r>
              <a:rPr lang="en-US" sz="900" dirty="0" smtClean="0"/>
              <a:t>). Some </a:t>
            </a:r>
            <a:r>
              <a:rPr lang="en-US" sz="900" dirty="0"/>
              <a:t>concentrated </a:t>
            </a:r>
            <a:r>
              <a:rPr lang="en-US" sz="900" dirty="0">
                <a:hlinkClick r:id="rId7" action="ppaction://hlinkfile" tooltip="Weak acid"/>
              </a:rPr>
              <a:t>weak acids</a:t>
            </a:r>
            <a:r>
              <a:rPr lang="en-US" sz="900" dirty="0"/>
              <a:t>, for example </a:t>
            </a:r>
            <a:r>
              <a:rPr lang="en-US" sz="900" dirty="0">
                <a:hlinkClick r:id="rId8" action="ppaction://hlinkfile" tooltip="Formic acid"/>
              </a:rPr>
              <a:t>formic acid</a:t>
            </a:r>
            <a:r>
              <a:rPr lang="en-US" sz="900" dirty="0"/>
              <a:t> and </a:t>
            </a:r>
            <a:r>
              <a:rPr lang="en-US" sz="900" dirty="0">
                <a:hlinkClick r:id="rId9" action="ppaction://hlinkfile" tooltip="Acetic acid"/>
              </a:rPr>
              <a:t>acetic acid</a:t>
            </a:r>
            <a:endParaRPr lang="en-US" sz="900" dirty="0"/>
          </a:p>
          <a:p>
            <a:pPr rtl="0"/>
            <a:r>
              <a:rPr lang="en-US" sz="900" b="1" u="sng" dirty="0"/>
              <a:t>Bases</a:t>
            </a:r>
          </a:p>
          <a:p>
            <a:pPr rtl="0"/>
            <a:r>
              <a:rPr lang="en-US" sz="900" dirty="0"/>
              <a:t>Caustics or alkalis, such as </a:t>
            </a:r>
            <a:r>
              <a:rPr lang="en-US" sz="900" dirty="0">
                <a:hlinkClick r:id="rId10" action="ppaction://hlinkfile" tooltip="Sodium hydroxide"/>
              </a:rPr>
              <a:t>sodium hydroxide</a:t>
            </a:r>
            <a:r>
              <a:rPr lang="en-US" sz="900" dirty="0"/>
              <a:t> (</a:t>
            </a:r>
            <a:r>
              <a:rPr lang="en-US" sz="900" dirty="0" err="1"/>
              <a:t>NaOH</a:t>
            </a:r>
            <a:r>
              <a:rPr lang="en-US" sz="900" dirty="0"/>
              <a:t>) and </a:t>
            </a:r>
            <a:r>
              <a:rPr lang="en-US" sz="900" dirty="0">
                <a:hlinkClick r:id="rId11" action="ppaction://hlinkfile" tooltip="Potassium hydroxide"/>
              </a:rPr>
              <a:t>potassium hydroxide</a:t>
            </a:r>
            <a:r>
              <a:rPr lang="en-US" sz="900" dirty="0"/>
              <a:t> (KOH)</a:t>
            </a:r>
          </a:p>
          <a:p>
            <a:endParaRPr lang="en-US" sz="400" dirty="0"/>
          </a:p>
          <a:p>
            <a:r>
              <a:rPr lang="en-US" sz="900" b="1" dirty="0"/>
              <a:t>Examples of Flammable &amp; Combustible Chemicals:</a:t>
            </a:r>
            <a:r>
              <a:rPr lang="en-US" sz="900" dirty="0"/>
              <a:t/>
            </a:r>
            <a:br>
              <a:rPr lang="en-US" sz="900" dirty="0"/>
            </a:br>
            <a:r>
              <a:rPr lang="en-US" sz="900" dirty="0"/>
              <a:t>Flammable and combustible liquids include: Acetone, Methyl alcohol, Acetic acid, Toluene</a:t>
            </a:r>
          </a:p>
          <a:p>
            <a:endParaRPr lang="en-US" sz="400" dirty="0"/>
          </a:p>
          <a:p>
            <a:r>
              <a:rPr lang="en-US" sz="900" b="1" dirty="0"/>
              <a:t>Highly Reactive/Unstable Materials </a:t>
            </a:r>
            <a:r>
              <a:rPr lang="en-US" sz="900" dirty="0"/>
              <a:t>- Highly reactive or unstable materials are those that have the potential to vigorously polymerize, decompose, condense, or become self-reactive under conditions of shock, pressure, temperature, light, or contact with another material. Major types of highly reactive chemicals are explosives, peroxides, water-</a:t>
            </a:r>
            <a:r>
              <a:rPr lang="en-US" sz="900" dirty="0" err="1"/>
              <a:t>reactives</a:t>
            </a:r>
            <a:r>
              <a:rPr lang="en-US" sz="900" dirty="0"/>
              <a:t>, and </a:t>
            </a:r>
            <a:r>
              <a:rPr lang="en-US" sz="900" dirty="0" err="1"/>
              <a:t>pyrophorics</a:t>
            </a:r>
            <a:r>
              <a:rPr lang="en-US" sz="900" dirty="0"/>
              <a:t>.</a:t>
            </a:r>
          </a:p>
          <a:p>
            <a:r>
              <a:rPr lang="en-US" sz="900" b="1" dirty="0"/>
              <a:t>Examples:</a:t>
            </a:r>
            <a:r>
              <a:rPr lang="en-US" sz="900" dirty="0"/>
              <a:t> </a:t>
            </a:r>
          </a:p>
          <a:p>
            <a:r>
              <a:rPr lang="en-US" sz="900" b="1" i="1" dirty="0"/>
              <a:t>Explosives: </a:t>
            </a:r>
            <a:r>
              <a:rPr lang="en-US" sz="900" dirty="0"/>
              <a:t>Lead </a:t>
            </a:r>
            <a:r>
              <a:rPr lang="en-US" sz="900" dirty="0" err="1"/>
              <a:t>azide</a:t>
            </a:r>
            <a:r>
              <a:rPr lang="en-US" sz="900" dirty="0"/>
              <a:t>, Nitroglycerin</a:t>
            </a:r>
          </a:p>
          <a:p>
            <a:r>
              <a:rPr lang="en-US" sz="900" b="1" i="1" dirty="0"/>
              <a:t>Peroxide formers: </a:t>
            </a:r>
            <a:r>
              <a:rPr lang="en-US" sz="900" dirty="0"/>
              <a:t>Isopropyl ether, Sodium amide, Ethyl ether, Styrene</a:t>
            </a:r>
          </a:p>
          <a:p>
            <a:r>
              <a:rPr lang="en-US" sz="900" b="1" i="1" dirty="0"/>
              <a:t>Water </a:t>
            </a:r>
            <a:r>
              <a:rPr lang="en-US" sz="900" b="1" i="1" dirty="0" err="1"/>
              <a:t>Reactives</a:t>
            </a:r>
            <a:r>
              <a:rPr lang="en-US" sz="900" b="1" i="1" dirty="0"/>
              <a:t>:</a:t>
            </a:r>
            <a:r>
              <a:rPr lang="en-US" sz="900" dirty="0"/>
              <a:t> Alkali Metals (Lithium, sodium, potassium), Calcium carbide</a:t>
            </a:r>
          </a:p>
          <a:p>
            <a:r>
              <a:rPr lang="en-US" sz="900" b="1" i="1" dirty="0" err="1"/>
              <a:t>Pyrophorics</a:t>
            </a:r>
            <a:r>
              <a:rPr lang="en-US" sz="900" b="1" i="1" dirty="0"/>
              <a:t>:</a:t>
            </a:r>
            <a:r>
              <a:rPr lang="en-US" sz="900" dirty="0"/>
              <a:t> Grignard Reagents (</a:t>
            </a:r>
            <a:r>
              <a:rPr lang="en-US" sz="900" dirty="0" err="1"/>
              <a:t>RMgX</a:t>
            </a:r>
            <a:r>
              <a:rPr lang="en-US" sz="900" dirty="0"/>
              <a:t>), Metal powders (e.g., A1, Co, Fe, Mg, </a:t>
            </a:r>
            <a:r>
              <a:rPr lang="en-US" sz="900" dirty="0" err="1"/>
              <a:t>Mn</a:t>
            </a:r>
            <a:r>
              <a:rPr lang="en-US" sz="900" dirty="0"/>
              <a:t>, </a:t>
            </a:r>
            <a:r>
              <a:rPr lang="en-US" sz="900" dirty="0" err="1"/>
              <a:t>Pd</a:t>
            </a:r>
            <a:r>
              <a:rPr lang="en-US" sz="900" dirty="0"/>
              <a:t>).</a:t>
            </a:r>
          </a:p>
          <a:p>
            <a:endParaRPr lang="en-US" sz="400" dirty="0"/>
          </a:p>
          <a:p>
            <a:r>
              <a:rPr lang="en-US" sz="900" b="1" dirty="0"/>
              <a:t>Pressure - </a:t>
            </a:r>
            <a:r>
              <a:rPr lang="en-US" sz="900" dirty="0"/>
              <a:t>Compressed gases are inherent pressure hazards.</a:t>
            </a:r>
            <a:endParaRPr lang="en-US" sz="900" b="1" dirty="0"/>
          </a:p>
          <a:p>
            <a:endParaRPr lang="en-US" sz="400" b="1" dirty="0"/>
          </a:p>
          <a:p>
            <a:r>
              <a:rPr lang="en-US" sz="900" b="1" dirty="0"/>
              <a:t>Toxicity</a:t>
            </a:r>
            <a:r>
              <a:rPr lang="en-US" sz="900" dirty="0"/>
              <a:t> - Chemicals that have a high level of acute toxicity have the ability to cause harmful local and systemic effects after a single exposure. Many of these chemicals may also be characterized as a toxic gas, NSAR Select Toxin, corrosive, irritant or sensitizer.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15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244" indent="-246244">
              <a:buFontTx/>
              <a:buAutoNum type="arabicPeriod"/>
            </a:pPr>
            <a:r>
              <a:rPr lang="en-US" b="1" dirty="0" smtClean="0"/>
              <a:t>Inhalation</a:t>
            </a:r>
            <a:r>
              <a:rPr lang="en-US" dirty="0" smtClean="0"/>
              <a:t> can occur with mists, dusts, fumes &amp; vapors. Inhalation is the most common way a chemical enters the body.</a:t>
            </a:r>
          </a:p>
          <a:p>
            <a:pPr marL="246244" indent="-246244">
              <a:buFontTx/>
              <a:buAutoNum type="arabicPeriod"/>
            </a:pPr>
            <a:r>
              <a:rPr lang="en-US" b="1" dirty="0" smtClean="0"/>
              <a:t>Ingestion</a:t>
            </a:r>
            <a:r>
              <a:rPr lang="en-US" dirty="0" smtClean="0"/>
              <a:t> typically involves solids </a:t>
            </a:r>
            <a:r>
              <a:rPr lang="en-US" b="0" dirty="0" smtClean="0"/>
              <a:t>and liquids.</a:t>
            </a:r>
          </a:p>
          <a:p>
            <a:pPr marL="246244" indent="-246244">
              <a:buFontTx/>
              <a:buAutoNum type="arabicPeriod"/>
            </a:pPr>
            <a:r>
              <a:rPr lang="en-US" b="0" dirty="0" smtClean="0"/>
              <a:t>Certain chemicals can be </a:t>
            </a:r>
            <a:r>
              <a:rPr lang="en-US" b="1" dirty="0" smtClean="0"/>
              <a:t>absorbed</a:t>
            </a:r>
            <a:r>
              <a:rPr lang="en-US" dirty="0" smtClean="0"/>
              <a:t> through the skin such as UV radiation, dioxins &amp; insecticides.</a:t>
            </a:r>
          </a:p>
          <a:p>
            <a:pPr marL="246244" indent="-246244">
              <a:buFontTx/>
              <a:buAutoNum type="arabicPeriod"/>
            </a:pPr>
            <a:r>
              <a:rPr lang="en-US" b="1" dirty="0" smtClean="0"/>
              <a:t>Injection</a:t>
            </a:r>
            <a:r>
              <a:rPr lang="en-US" dirty="0" smtClean="0"/>
              <a:t> can occur with high pressure applications such as painting as well as when administering medications with a hypodermic needle.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852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 effects of exposure manifest themselves rapidly. The exposed individual typically has an immediate reaction.</a:t>
            </a:r>
          </a:p>
          <a:p>
            <a:endParaRPr lang="en-US" dirty="0" smtClean="0"/>
          </a:p>
          <a:p>
            <a:r>
              <a:rPr lang="en-US" dirty="0" smtClean="0"/>
              <a:t>The effects of chronic exposure may not be felt until long after contact or after long term exposure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259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 a copy of the hazard communication program for employee review. Safety data sheets are a great source of information when conducting training on products.</a:t>
            </a:r>
          </a:p>
          <a:p>
            <a:endParaRPr lang="en-US" dirty="0" smtClean="0"/>
          </a:p>
          <a:p>
            <a:pPr marL="0" indent="0">
              <a:buNone/>
            </a:pPr>
            <a:r>
              <a:rPr lang="en-US" dirty="0" smtClean="0"/>
              <a:t>All District employees must receive Hazard Communication training:</a:t>
            </a:r>
          </a:p>
          <a:p>
            <a:pPr>
              <a:buFont typeface="Wingdings" panose="05000000000000000000" pitchFamily="2" charset="2"/>
              <a:buChar char="¬"/>
            </a:pPr>
            <a:r>
              <a:rPr lang="en-US" dirty="0" smtClean="0"/>
              <a:t>At the time of initial assignment. </a:t>
            </a:r>
          </a:p>
          <a:p>
            <a:pPr>
              <a:buFont typeface="Wingdings" panose="05000000000000000000" pitchFamily="2" charset="2"/>
              <a:buChar char="¬"/>
            </a:pPr>
            <a:r>
              <a:rPr lang="en-US" dirty="0" smtClean="0"/>
              <a:t>Prior to working with any new chemicals or processes &amp; being informed where chemicals are present in their work area.</a:t>
            </a:r>
          </a:p>
          <a:p>
            <a:pPr>
              <a:buFont typeface="Wingdings" panose="05000000000000000000" pitchFamily="2" charset="2"/>
              <a:buChar char="¬"/>
            </a:pPr>
            <a:r>
              <a:rPr lang="en-US" dirty="0" smtClean="0"/>
              <a:t>Prior to performing non-routine task that involve chemicals.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smtClean="0"/>
              <a:t>All employee training must be documented</a:t>
            </a:r>
          </a:p>
          <a:p>
            <a:pPr>
              <a:buFont typeface="Wingdings" panose="05000000000000000000" pitchFamily="2" charset="2"/>
              <a:buChar char="¬"/>
            </a:pPr>
            <a:r>
              <a:rPr lang="en-US" dirty="0" smtClean="0"/>
              <a:t>Use sign-in sheet to document training.</a:t>
            </a:r>
          </a:p>
          <a:p>
            <a:pPr>
              <a:buFont typeface="Wingdings" panose="05000000000000000000" pitchFamily="2" charset="2"/>
              <a:buChar char="¬"/>
            </a:pPr>
            <a:r>
              <a:rPr lang="en-US" dirty="0" smtClean="0"/>
              <a:t>Keep training sign-in sheets on file for 3 years.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480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new Globally Harmonized</a:t>
            </a:r>
            <a:r>
              <a:rPr lang="en-US" baseline="0" dirty="0" smtClean="0"/>
              <a:t> </a:t>
            </a:r>
            <a:r>
              <a:rPr lang="en-US" dirty="0" smtClean="0"/>
              <a:t>System (GHS) is a very rigorous standard that is going to require chemical manufactures to re-label and re-document all of their chemical products before the deadline date set for the countries they sell to. This re-documentation applies to product labels (including shipping labels on cartons and packages) and Safety Data Sheets (SDS). Both have to comply with the new GHS warning symbols, color codes, product identifiers, numbers, hazard statements, and precautionary statements.</a:t>
            </a:r>
          </a:p>
          <a:p>
            <a:endParaRPr lang="en-US" dirty="0" smtClean="0"/>
          </a:p>
          <a:p>
            <a:r>
              <a:rPr lang="en-US" dirty="0" smtClean="0"/>
              <a:t>Product manufacturers are required to provide this information on their label, it is recommended that all products be kept in their original container with the manufacturers label intact. If products must be transferred to a different container you must label the new container with the information shown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495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Product identifier</a:t>
            </a:r>
          </a:p>
          <a:p>
            <a:r>
              <a:rPr lang="en-US" sz="900" dirty="0" smtClean="0"/>
              <a:t>The name or number used for a hazardous chemical on a label or in the SDS. It provides a unique means by which the user can identify the chemical. The product identifier used shall permit cross-references to be made among the list of hazardous chemicals required in the written hazard communication program, the label and the SDS.</a:t>
            </a:r>
          </a:p>
          <a:p>
            <a:endParaRPr lang="en-US" sz="500" b="1" dirty="0" smtClean="0"/>
          </a:p>
          <a:p>
            <a:r>
              <a:rPr lang="en-US" sz="900" b="1" dirty="0" smtClean="0"/>
              <a:t>Signal </a:t>
            </a:r>
            <a:r>
              <a:rPr lang="en-US" sz="900" b="1" dirty="0"/>
              <a:t>Word</a:t>
            </a:r>
          </a:p>
          <a:p>
            <a:r>
              <a:rPr lang="en-US" sz="900" dirty="0"/>
              <a:t>A word used to indicate the relative level of severity of hazard and alert the reader to a potential hazard on the label. The signal words used in this section are “danger” and “warning.” “Danger” is used for the more severe hazards, while “warning” is used for the less severe.</a:t>
            </a:r>
          </a:p>
          <a:p>
            <a:endParaRPr lang="en-US" sz="500" dirty="0"/>
          </a:p>
          <a:p>
            <a:r>
              <a:rPr lang="en-US" sz="900" b="1" dirty="0"/>
              <a:t>Hazard Statement</a:t>
            </a:r>
          </a:p>
          <a:p>
            <a:r>
              <a:rPr lang="en-US" sz="900" dirty="0"/>
              <a:t>A statement assigned to a hazard class and category that describes the nature of the hazard(s) of a chemical, including, where appropriate, the degree of hazard</a:t>
            </a:r>
            <a:r>
              <a:rPr lang="en-US" sz="900" dirty="0" smtClean="0"/>
              <a:t>. </a:t>
            </a:r>
            <a:r>
              <a:rPr lang="en-US" sz="900" b="0" i="1" dirty="0" smtClean="0"/>
              <a:t>Example: “Highly Flammable Liquid”.</a:t>
            </a:r>
            <a:endParaRPr lang="en-US" sz="900" b="0" i="1" dirty="0"/>
          </a:p>
          <a:p>
            <a:r>
              <a:rPr lang="en-US" sz="1000" dirty="0"/>
              <a:t/>
            </a:r>
            <a:br>
              <a:rPr lang="en-US" sz="1000" dirty="0"/>
            </a:br>
            <a:r>
              <a:rPr lang="en-US" sz="900" b="1" dirty="0"/>
              <a:t>Precautionary Statement</a:t>
            </a:r>
          </a:p>
          <a:p>
            <a:r>
              <a:rPr lang="en-US" sz="900" dirty="0"/>
              <a:t>A phrase that describes recommended measures that should be taken to minimize or prevent adverse effects resulting from exposure to a hazardous chemical, or improper storage or handling</a:t>
            </a:r>
            <a:r>
              <a:rPr lang="en-US" sz="900" dirty="0" smtClean="0"/>
              <a:t>.</a:t>
            </a:r>
          </a:p>
          <a:p>
            <a:endParaRPr lang="en-US" sz="500" dirty="0" smtClean="0"/>
          </a:p>
          <a:p>
            <a:r>
              <a:rPr lang="en-US" sz="900" b="1" dirty="0" smtClean="0"/>
              <a:t>Supplier Identification</a:t>
            </a:r>
          </a:p>
          <a:p>
            <a:r>
              <a:rPr lang="en-US" sz="900" dirty="0" smtClean="0"/>
              <a:t>The name, address and phone number of the supplier or manufacturer.</a:t>
            </a:r>
          </a:p>
          <a:p>
            <a:endParaRPr lang="en-US" sz="500" dirty="0" smtClean="0"/>
          </a:p>
          <a:p>
            <a:r>
              <a:rPr lang="en-US" sz="900" b="1" dirty="0" smtClean="0"/>
              <a:t>Pictogram</a:t>
            </a:r>
          </a:p>
          <a:p>
            <a:r>
              <a:rPr lang="en-US" sz="900" dirty="0" smtClean="0"/>
              <a:t>A composition that may include a symbol plus other graphic elements, such as a border, background pattern, or color, that is intended to convey specific information about the hazards of a chemical. Eight pictograms are designated under this standard for application to a hazard category. You may see nine pictograms, however the “Environment” one is not mandatory.</a:t>
            </a:r>
            <a:r>
              <a:rPr lang="en-US" sz="900" baseline="0" dirty="0" smtClean="0"/>
              <a:t> See the following page for examples.</a:t>
            </a:r>
            <a:endParaRPr lang="en-US" sz="9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07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study found that for every single fatality there are at least 300,000 at-risk behaviors, defined as activities that are not consistent with safety programs, training and components on machinery. These behaviors may include bypassing safety components on machinery or eliminating a safety step in the production process that slows down the operator. With effective machine safeguarding and training, at-risk behaviors and near misses can be diminished. This also reduces the chance of the fatality occurring, since there is a lower frequency of at-risk behaviors.</a:t>
            </a:r>
          </a:p>
          <a:p>
            <a:endParaRPr lang="en-US" dirty="0"/>
          </a:p>
        </p:txBody>
      </p:sp>
      <p:sp>
        <p:nvSpPr>
          <p:cNvPr id="4" name="Slide Number Placeholder 3"/>
          <p:cNvSpPr>
            <a:spLocks noGrp="1"/>
          </p:cNvSpPr>
          <p:nvPr>
            <p:ph type="sldNum" sz="quarter" idx="10"/>
          </p:nvPr>
        </p:nvSpPr>
        <p:spPr/>
        <p:txBody>
          <a:bodyPr/>
          <a:lstStyle/>
          <a:p>
            <a:fld id="{39FE6AF4-0913-462F-BE83-8D342A7A41A4}" type="slidenum">
              <a:rPr lang="en-US" smtClean="0"/>
              <a:t>7</a:t>
            </a:fld>
            <a:endParaRPr lang="en-US"/>
          </a:p>
        </p:txBody>
      </p:sp>
    </p:spTree>
    <p:extLst>
      <p:ext uri="{BB962C8B-B14F-4D97-AF65-F5344CB8AC3E}">
        <p14:creationId xmlns:p14="http://schemas.microsoft.com/office/powerpoint/2010/main" val="315707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dirty="0" smtClean="0">
                <a:effectLst/>
              </a:rPr>
              <a:t>As of June 1, 2015, the Hazard Communication Standard (HCS) will require pictograms on labels to alert users of the chemical hazards to which they may be exposed. Each pictogram consists of a symbol on a white background framed within a red border and represents a distinct hazard(s). The pictogram on the label is determined by the chemical hazard classification.</a:t>
            </a:r>
          </a:p>
          <a:p>
            <a:endParaRPr lang="en-US" b="0" dirty="0" smtClean="0">
              <a:effectLst/>
            </a:endParaRPr>
          </a:p>
          <a:p>
            <a:r>
              <a:rPr lang="en-US" b="0" dirty="0" smtClean="0">
                <a:effectLst/>
              </a:rPr>
              <a:t>The following are the list of current pictograms that are shown above:</a:t>
            </a:r>
          </a:p>
          <a:p>
            <a:r>
              <a:rPr lang="en-US" b="1" dirty="0" smtClean="0">
                <a:effectLst/>
              </a:rPr>
              <a:t>Environment</a:t>
            </a:r>
            <a:r>
              <a:rPr lang="en-US" b="0" dirty="0" smtClean="0">
                <a:effectLst/>
              </a:rPr>
              <a:t> – M</a:t>
            </a:r>
            <a:r>
              <a:rPr lang="en-US" dirty="0" smtClean="0"/>
              <a:t>eans the hazard the chemical presents is aquatic toxicity</a:t>
            </a:r>
            <a:endParaRPr lang="en-US" b="0" dirty="0" smtClean="0">
              <a:effectLst/>
            </a:endParaRPr>
          </a:p>
          <a:p>
            <a:r>
              <a:rPr lang="en-US" b="1" dirty="0" smtClean="0">
                <a:effectLst/>
              </a:rPr>
              <a:t>Exclamation Mark </a:t>
            </a:r>
            <a:r>
              <a:rPr lang="en-US" b="0" dirty="0" smtClean="0">
                <a:effectLst/>
              </a:rPr>
              <a:t>- </a:t>
            </a:r>
            <a:r>
              <a:rPr lang="en-US" dirty="0" smtClean="0">
                <a:effectLst/>
              </a:rPr>
              <a:t>Irritant (skin and eye),</a:t>
            </a:r>
            <a:r>
              <a:rPr lang="en-US" baseline="0" dirty="0" smtClean="0">
                <a:effectLst/>
              </a:rPr>
              <a:t> </a:t>
            </a:r>
            <a:r>
              <a:rPr lang="en-US" dirty="0" smtClean="0">
                <a:effectLst/>
              </a:rPr>
              <a:t>Skin Sensitizer,</a:t>
            </a:r>
            <a:r>
              <a:rPr lang="en-US" baseline="0" dirty="0" smtClean="0">
                <a:effectLst/>
              </a:rPr>
              <a:t> </a:t>
            </a:r>
            <a:r>
              <a:rPr lang="en-US" dirty="0" smtClean="0">
                <a:effectLst/>
              </a:rPr>
              <a:t>Acute Toxicity,</a:t>
            </a:r>
            <a:r>
              <a:rPr lang="en-US" baseline="0" dirty="0" smtClean="0">
                <a:effectLst/>
              </a:rPr>
              <a:t> </a:t>
            </a:r>
            <a:r>
              <a:rPr lang="en-US" dirty="0" smtClean="0">
                <a:effectLst/>
              </a:rPr>
              <a:t>Narcotic Effects,</a:t>
            </a:r>
            <a:r>
              <a:rPr lang="en-US" baseline="0" dirty="0" smtClean="0">
                <a:effectLst/>
              </a:rPr>
              <a:t> </a:t>
            </a:r>
            <a:r>
              <a:rPr lang="en-US" dirty="0" smtClean="0">
                <a:effectLst/>
              </a:rPr>
              <a:t>Respiratory Tract Irritant,</a:t>
            </a:r>
            <a:r>
              <a:rPr lang="en-US" baseline="0" dirty="0" smtClean="0">
                <a:effectLst/>
              </a:rPr>
              <a:t> </a:t>
            </a:r>
            <a:r>
              <a:rPr lang="en-US" dirty="0" smtClean="0">
                <a:effectLst/>
              </a:rPr>
              <a:t>Hazardous to Ozone Layer </a:t>
            </a:r>
            <a:endParaRPr lang="en-US" b="0" dirty="0" smtClean="0">
              <a:effectLst/>
            </a:endParaRPr>
          </a:p>
          <a:p>
            <a:r>
              <a:rPr lang="en-US" b="1" dirty="0" smtClean="0">
                <a:effectLst/>
              </a:rPr>
              <a:t>Flame</a:t>
            </a:r>
            <a:r>
              <a:rPr lang="en-US" b="0" dirty="0" smtClean="0">
                <a:effectLst/>
              </a:rPr>
              <a:t> – </a:t>
            </a:r>
            <a:r>
              <a:rPr lang="en-US" dirty="0" smtClean="0">
                <a:effectLst/>
              </a:rPr>
              <a:t>Flammables, Pyrophoric, Self-Heating, Emits Flammable Gas, Self-</a:t>
            </a:r>
            <a:r>
              <a:rPr lang="en-US" dirty="0" err="1" smtClean="0">
                <a:effectLst/>
              </a:rPr>
              <a:t>Reactives</a:t>
            </a:r>
            <a:r>
              <a:rPr lang="en-US" dirty="0" smtClean="0">
                <a:effectLst/>
              </a:rPr>
              <a:t>, Organic Peroxides</a:t>
            </a:r>
            <a:endParaRPr lang="en-US" b="0" dirty="0" smtClean="0">
              <a:effectLst/>
            </a:endParaRPr>
          </a:p>
          <a:p>
            <a:r>
              <a:rPr lang="en-US" b="1" dirty="0" smtClean="0">
                <a:effectLst/>
              </a:rPr>
              <a:t>Health Hazard </a:t>
            </a:r>
            <a:r>
              <a:rPr lang="en-US" b="0" dirty="0" smtClean="0">
                <a:effectLst/>
              </a:rPr>
              <a:t>– </a:t>
            </a:r>
            <a:r>
              <a:rPr lang="en-US" dirty="0" smtClean="0">
                <a:effectLst/>
              </a:rPr>
              <a:t>Carcinogen, Mutagenicity, Reproductive Toxicity, Respiratory Sensitizer, Target Organ Toxicity, Aspiration Toxicity </a:t>
            </a:r>
          </a:p>
          <a:p>
            <a:r>
              <a:rPr lang="en-US" b="1" dirty="0" smtClean="0">
                <a:effectLst/>
              </a:rPr>
              <a:t>Gas Cylinder </a:t>
            </a:r>
            <a:r>
              <a:rPr lang="en-US" b="0" dirty="0" smtClean="0">
                <a:effectLst/>
              </a:rPr>
              <a:t>- </a:t>
            </a:r>
            <a:r>
              <a:rPr lang="en-US" dirty="0" smtClean="0">
                <a:effectLst/>
              </a:rPr>
              <a:t>Gases Under Pressure </a:t>
            </a:r>
            <a:endParaRPr lang="en-US" b="0" dirty="0" smtClean="0">
              <a:effectLst/>
            </a:endParaRPr>
          </a:p>
          <a:p>
            <a:r>
              <a:rPr lang="en-US" b="1" dirty="0" smtClean="0">
                <a:effectLst/>
              </a:rPr>
              <a:t>Flame over Circle </a:t>
            </a:r>
            <a:r>
              <a:rPr lang="en-US" b="0" dirty="0" smtClean="0">
                <a:effectLst/>
              </a:rPr>
              <a:t>- </a:t>
            </a:r>
            <a:r>
              <a:rPr lang="en-US" dirty="0" smtClean="0">
                <a:effectLst/>
              </a:rPr>
              <a:t>Oxidizers</a:t>
            </a:r>
            <a:endParaRPr lang="en-US" b="0" dirty="0" smtClean="0">
              <a:effectLst/>
            </a:endParaRPr>
          </a:p>
          <a:p>
            <a:r>
              <a:rPr lang="en-US" b="1" dirty="0" smtClean="0">
                <a:effectLst/>
              </a:rPr>
              <a:t>Exploding Bomb </a:t>
            </a:r>
            <a:r>
              <a:rPr lang="en-US" b="0" dirty="0" smtClean="0">
                <a:effectLst/>
              </a:rPr>
              <a:t>– </a:t>
            </a:r>
            <a:r>
              <a:rPr lang="en-US" dirty="0" smtClean="0">
                <a:effectLst/>
              </a:rPr>
              <a:t>Explosives, Self-</a:t>
            </a:r>
            <a:r>
              <a:rPr lang="en-US" dirty="0" err="1" smtClean="0">
                <a:effectLst/>
              </a:rPr>
              <a:t>Reactives</a:t>
            </a:r>
            <a:r>
              <a:rPr lang="en-US" dirty="0" smtClean="0">
                <a:effectLst/>
              </a:rPr>
              <a:t>, Organic Peroxides</a:t>
            </a:r>
          </a:p>
          <a:p>
            <a:r>
              <a:rPr lang="en-US" b="1" dirty="0" smtClean="0">
                <a:effectLst/>
              </a:rPr>
              <a:t>Corrosion</a:t>
            </a:r>
            <a:r>
              <a:rPr lang="en-US" b="0" dirty="0" smtClean="0">
                <a:effectLst/>
              </a:rPr>
              <a:t> - </a:t>
            </a:r>
            <a:r>
              <a:rPr lang="en-US" dirty="0" smtClean="0">
                <a:effectLst/>
              </a:rPr>
              <a:t>Skin Corrosion/Burns, Eye Damage, Corrosive to Metals </a:t>
            </a:r>
          </a:p>
          <a:p>
            <a:r>
              <a:rPr lang="en-US" b="1" dirty="0" smtClean="0">
                <a:effectLst/>
              </a:rPr>
              <a:t>Skull &amp; Crossbones </a:t>
            </a:r>
            <a:r>
              <a:rPr lang="en-US" b="0" dirty="0" smtClean="0">
                <a:effectLst/>
              </a:rPr>
              <a:t>- </a:t>
            </a:r>
            <a:r>
              <a:rPr lang="en-US" dirty="0" smtClean="0">
                <a:effectLst/>
              </a:rPr>
              <a:t>Acute Toxicity (fatal or toxic)</a:t>
            </a:r>
            <a:endParaRPr lang="en-US" b="0" dirty="0" smtClean="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82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sz="1300" dirty="0"/>
              <a:t>Currently many different countries have different systems for classification and labeling of chemical products. In addition, several different systems can exist even within the same country. This situation has been expensive for governments to regulate and enforce, costly for companies who have to comply with many different systems, and confusing for workers who need to understand the hazards of a chemical in order to work safely.</a:t>
            </a:r>
          </a:p>
          <a:p>
            <a:pPr eaLnBrk="1" hangingPunct="1"/>
            <a:endParaRPr lang="en-US" dirty="0" smtClean="0"/>
          </a:p>
          <a:p>
            <a:pPr eaLnBrk="1" hangingPunct="1"/>
            <a:r>
              <a:rPr lang="en-US" dirty="0" smtClean="0"/>
              <a:t>Manufacturers are required by law to prepare SDS and make them available. Copies of SDS must be maintained on site for products used. Employees, their representatives &amp; their physician have the right to request copies of SDS for the products they use or are exposed to. It is a good practice to ask for SDS’ when placing orders for products. Keep in mind that manufacturers may change formulations or update SDS’ due to changes in codes so always ensure that the SDS you have for a product is the most current SDS available.</a:t>
            </a:r>
          </a:p>
          <a:p>
            <a:pPr eaLnBrk="1" hangingPunct="1"/>
            <a:endParaRPr lang="en-US" dirty="0" smtClean="0"/>
          </a:p>
          <a:p>
            <a:pPr eaLnBrk="1" hangingPunct="1"/>
            <a:r>
              <a:rPr lang="en-US" b="1" dirty="0" smtClean="0"/>
              <a:t>Due to the complexity of and time needed for SDS training we have developed a separate PowerPoint to address how to read an SDS.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906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SDS Content </a:t>
            </a:r>
            <a:endParaRPr lang="en-US" sz="1000" dirty="0"/>
          </a:p>
          <a:p>
            <a:r>
              <a:rPr lang="en-US" sz="1000" dirty="0"/>
              <a:t>SDSs should provide a clear description of the data used to identify the hazards. The minimum information for each section listed should be included.</a:t>
            </a:r>
          </a:p>
          <a:p>
            <a:r>
              <a:rPr lang="en-US" sz="1000" dirty="0"/>
              <a:t>If specific information is not applicable or not available under a particular sub-heading, the SDS should clearly state this.</a:t>
            </a:r>
          </a:p>
          <a:p>
            <a:r>
              <a:rPr lang="en-US" sz="1000" dirty="0"/>
              <a:t>Some subheadings are national or regional in nature and SDSs should contain such information as is relevant for the area the SDSs are intended.</a:t>
            </a:r>
          </a:p>
          <a:p>
            <a:endParaRPr lang="en-US" sz="1000" dirty="0"/>
          </a:p>
          <a:p>
            <a:r>
              <a:rPr lang="en-US" sz="1000" b="1" dirty="0"/>
              <a:t>Section 1 -  Chemical Product and Company Identification:   </a:t>
            </a:r>
            <a:r>
              <a:rPr lang="en-US" sz="1000" dirty="0"/>
              <a:t>has name of chemical &amp; information on manufacturer including address and contact phone number.</a:t>
            </a:r>
          </a:p>
          <a:p>
            <a:r>
              <a:rPr lang="en-US" sz="1000" b="1" dirty="0"/>
              <a:t>Section 2 - </a:t>
            </a:r>
            <a:r>
              <a:rPr lang="en-US" sz="1000" dirty="0"/>
              <a:t> </a:t>
            </a:r>
            <a:r>
              <a:rPr lang="en-US" sz="1000" b="1" dirty="0"/>
              <a:t>Hazards Identification : </a:t>
            </a:r>
            <a:r>
              <a:rPr lang="en-US" sz="1000" dirty="0"/>
              <a:t>identifies the hazards of the chemical and Symptoms of Overexposure</a:t>
            </a:r>
          </a:p>
          <a:p>
            <a:r>
              <a:rPr lang="en-US" sz="1000" b="1" dirty="0"/>
              <a:t>Section 3 -  Composition/Information on Ingredients: </a:t>
            </a:r>
            <a:r>
              <a:rPr lang="en-US" sz="1000" dirty="0"/>
              <a:t>List ingredients in the chemical, CAS # &amp; percent of ingredient makeup.</a:t>
            </a:r>
          </a:p>
          <a:p>
            <a:r>
              <a:rPr lang="en-US" sz="1000" b="1" dirty="0"/>
              <a:t>Section 4 -  First Aid Measures: </a:t>
            </a:r>
            <a:r>
              <a:rPr lang="en-US" sz="1000" dirty="0"/>
              <a:t>What first Aid measures are needed if exposed to the hazard.</a:t>
            </a:r>
          </a:p>
          <a:p>
            <a:r>
              <a:rPr lang="en-US" sz="1000" b="1" dirty="0"/>
              <a:t>Section 5 -  </a:t>
            </a:r>
            <a:r>
              <a:rPr lang="en-US" sz="1000" b="1" dirty="0">
                <a:solidFill>
                  <a:srgbClr val="000000"/>
                </a:solidFill>
                <a:latin typeface="Arial"/>
              </a:rPr>
              <a:t>Fire Fighting Measures: </a:t>
            </a:r>
            <a:r>
              <a:rPr lang="en-US" sz="1000" dirty="0">
                <a:solidFill>
                  <a:srgbClr val="000000"/>
                </a:solidFill>
                <a:latin typeface="Arial"/>
              </a:rPr>
              <a:t>Includes information on </a:t>
            </a:r>
            <a:r>
              <a:rPr lang="en-US" sz="1000" u="sng" dirty="0">
                <a:solidFill>
                  <a:srgbClr val="000000"/>
                </a:solidFill>
                <a:latin typeface="Arial"/>
              </a:rPr>
              <a:t>Extinguishing Media</a:t>
            </a:r>
            <a:r>
              <a:rPr lang="en-US" sz="1000" dirty="0">
                <a:solidFill>
                  <a:srgbClr val="000000"/>
                </a:solidFill>
                <a:latin typeface="Arial"/>
              </a:rPr>
              <a:t>, </a:t>
            </a:r>
            <a:r>
              <a:rPr lang="en-US" sz="1000" u="sng" dirty="0">
                <a:solidFill>
                  <a:srgbClr val="000000"/>
                </a:solidFill>
                <a:latin typeface="Arial"/>
              </a:rPr>
              <a:t>Special Fire Fighting Procedures</a:t>
            </a:r>
            <a:r>
              <a:rPr lang="en-US" sz="1000" dirty="0">
                <a:solidFill>
                  <a:srgbClr val="000000"/>
                </a:solidFill>
                <a:latin typeface="Arial"/>
              </a:rPr>
              <a:t> &amp; </a:t>
            </a:r>
            <a:r>
              <a:rPr lang="en-US" sz="1000" u="sng" dirty="0">
                <a:solidFill>
                  <a:srgbClr val="000000"/>
                </a:solidFill>
                <a:latin typeface="Arial"/>
              </a:rPr>
              <a:t>Unusual Fire and Explosion Hazards</a:t>
            </a:r>
            <a:r>
              <a:rPr lang="en-US" sz="1000" dirty="0">
                <a:solidFill>
                  <a:srgbClr val="000000"/>
                </a:solidFill>
                <a:latin typeface="Arial"/>
              </a:rPr>
              <a:t>.</a:t>
            </a:r>
          </a:p>
          <a:p>
            <a:r>
              <a:rPr lang="en-US" sz="1000" b="1" dirty="0">
                <a:solidFill>
                  <a:srgbClr val="000000"/>
                </a:solidFill>
                <a:latin typeface="Arial"/>
              </a:rPr>
              <a:t>Section 6 -  Accidental Release Measures: </a:t>
            </a:r>
            <a:r>
              <a:rPr lang="en-US" sz="1000" dirty="0">
                <a:solidFill>
                  <a:srgbClr val="000000"/>
                </a:solidFill>
                <a:latin typeface="Arial"/>
              </a:rPr>
              <a:t>What measures are needed if there is an accidental release/spill</a:t>
            </a:r>
            <a:endParaRPr lang="en-US" sz="1000" b="1" dirty="0">
              <a:solidFill>
                <a:srgbClr val="000000"/>
              </a:solidFill>
              <a:latin typeface="Arial"/>
            </a:endParaRPr>
          </a:p>
          <a:p>
            <a:r>
              <a:rPr lang="en-US" sz="1000" b="1" dirty="0">
                <a:solidFill>
                  <a:srgbClr val="000000"/>
                </a:solidFill>
                <a:latin typeface="Arial"/>
              </a:rPr>
              <a:t>Section 7 -  Handling and Storage: </a:t>
            </a:r>
            <a:r>
              <a:rPr lang="en-US" sz="1000" dirty="0">
                <a:solidFill>
                  <a:srgbClr val="000000"/>
                </a:solidFill>
                <a:latin typeface="Arial"/>
              </a:rPr>
              <a:t>How to handle the chemical safely, and safe storage requirements</a:t>
            </a:r>
            <a:endParaRPr lang="en-US" sz="1000" b="1" dirty="0">
              <a:solidFill>
                <a:srgbClr val="000000"/>
              </a:solidFill>
              <a:latin typeface="Arial"/>
            </a:endParaRPr>
          </a:p>
          <a:p>
            <a:r>
              <a:rPr lang="en-US" sz="1000" b="1" dirty="0">
                <a:solidFill>
                  <a:srgbClr val="000000"/>
                </a:solidFill>
                <a:latin typeface="Arial"/>
              </a:rPr>
              <a:t>Section 8 -  Exposure Controls/Personal Protection: </a:t>
            </a:r>
            <a:r>
              <a:rPr lang="en-US" sz="1000" dirty="0">
                <a:solidFill>
                  <a:srgbClr val="000000"/>
                </a:solidFill>
                <a:latin typeface="Arial"/>
              </a:rPr>
              <a:t>Explains what type of engineering controls and personal protective equipment is needed when using the chemical.</a:t>
            </a:r>
          </a:p>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028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sz="1000" dirty="0"/>
              <a:t>Keep in mind that many of the categories are similar to what current SDS include however the categories must be in a certain order.</a:t>
            </a:r>
          </a:p>
          <a:p>
            <a:pPr defTabSz="984978">
              <a:defRPr/>
            </a:pPr>
            <a:endParaRPr lang="en-US" sz="1000" dirty="0"/>
          </a:p>
          <a:p>
            <a:pPr defTabSz="984978">
              <a:defRPr/>
            </a:pPr>
            <a:r>
              <a:rPr lang="en-US" sz="1000" b="1" dirty="0"/>
              <a:t>Section 9 - Physical and Chemical Properties: </a:t>
            </a:r>
            <a:r>
              <a:rPr lang="en-US" sz="1000" dirty="0"/>
              <a:t>Includes Boiling Point, Solubility in Water, Vapor Pressure, Percent Volatile, Coefficient of Water/Oil Distribution, Flash Point &amp; Pour Point.</a:t>
            </a:r>
          </a:p>
          <a:p>
            <a:pPr defTabSz="984978">
              <a:defRPr/>
            </a:pPr>
            <a:r>
              <a:rPr lang="en-US" sz="1000" b="1" dirty="0"/>
              <a:t>Section 10 - Stability and Reactivity: </a:t>
            </a:r>
            <a:r>
              <a:rPr lang="en-US" sz="1000" dirty="0"/>
              <a:t>This section contains information on how stable is the chemical and if it reacts to other chemicals and conditions to avoid.</a:t>
            </a:r>
            <a:endParaRPr lang="en-US" sz="1000" b="1" dirty="0"/>
          </a:p>
          <a:p>
            <a:pPr defTabSz="984978">
              <a:defRPr/>
            </a:pPr>
            <a:r>
              <a:rPr lang="en-US" sz="1000" b="1" dirty="0"/>
              <a:t>Section 11 - Toxicological Information: </a:t>
            </a:r>
          </a:p>
          <a:p>
            <a:pPr defTabSz="984978">
              <a:defRPr/>
            </a:pPr>
            <a:r>
              <a:rPr lang="en-US" sz="1000" b="1" dirty="0"/>
              <a:t>Section 12 - Ecological Information: </a:t>
            </a:r>
            <a:r>
              <a:rPr lang="en-US" sz="1000" dirty="0"/>
              <a:t>Are there ecological issues associated with this chemical.</a:t>
            </a:r>
          </a:p>
          <a:p>
            <a:pPr defTabSz="984978">
              <a:defRPr/>
            </a:pPr>
            <a:r>
              <a:rPr lang="en-US" sz="1000" b="1" dirty="0"/>
              <a:t>Section 13 - Disposal Considerations:</a:t>
            </a:r>
            <a:r>
              <a:rPr lang="en-US" sz="1000" dirty="0"/>
              <a:t> How to safely dispose of the chemical.</a:t>
            </a:r>
            <a:endParaRPr lang="en-US" sz="1000" b="1" dirty="0"/>
          </a:p>
          <a:p>
            <a:pPr defTabSz="984978">
              <a:defRPr/>
            </a:pPr>
            <a:r>
              <a:rPr lang="en-US" sz="1000" b="1" dirty="0"/>
              <a:t>Section 14 - Transportation Information: </a:t>
            </a:r>
            <a:r>
              <a:rPr lang="en-US" sz="1000" dirty="0"/>
              <a:t>What are the shipping requirements, including the packing of the chemical and shipping mode; air, ground or ocean.</a:t>
            </a:r>
            <a:endParaRPr lang="en-US" sz="1000" b="1" dirty="0"/>
          </a:p>
          <a:p>
            <a:pPr defTabSz="984978">
              <a:defRPr/>
            </a:pPr>
            <a:r>
              <a:rPr lang="en-US" sz="1000" b="1" dirty="0"/>
              <a:t>Section 15 - Regulatory Information: </a:t>
            </a:r>
            <a:r>
              <a:rPr lang="en-US" sz="1000" dirty="0"/>
              <a:t>The regulatory requirements including but not limited to, CERCLA, SARA TITLE III, EPA Toxic Substances Control Act (TSCA).</a:t>
            </a:r>
            <a:endParaRPr lang="en-US" sz="1000" b="1" dirty="0"/>
          </a:p>
          <a:p>
            <a:pPr defTabSz="984978">
              <a:defRPr/>
            </a:pPr>
            <a:r>
              <a:rPr lang="en-US" sz="1000" b="1" dirty="0"/>
              <a:t>Section 16 - Other Information:</a:t>
            </a:r>
            <a:r>
              <a:rPr lang="en-US" sz="1000" dirty="0"/>
              <a:t> Any other information that may not have been included in other sections. Example, HMIS Hazard Rating:</a:t>
            </a:r>
          </a:p>
          <a:p>
            <a:pPr defTabSz="984978">
              <a:defRPr/>
            </a:pPr>
            <a:r>
              <a:rPr lang="en-US" sz="1000" dirty="0"/>
              <a:t>Health – 1 (slight hazard), Fire Hazard – 4 (severe hazard), Reactivity – 0 (minimal hazard)</a:t>
            </a:r>
            <a:endParaRPr lang="en-US" sz="10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402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546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 1 – Is torch lantern fuel found at a HS being placed in a water bottle.</a:t>
            </a:r>
          </a:p>
          <a:p>
            <a:endParaRPr lang="en-US" dirty="0" smtClean="0"/>
          </a:p>
          <a:p>
            <a:r>
              <a:rPr lang="en-US" dirty="0" smtClean="0"/>
              <a:t>Picture # 2 – Unknown</a:t>
            </a:r>
            <a:r>
              <a:rPr lang="en-US" baseline="0" dirty="0" smtClean="0"/>
              <a:t> contents in numerous small bottles found in science classroom.</a:t>
            </a:r>
          </a:p>
          <a:p>
            <a:endParaRPr lang="en-US" baseline="0" dirty="0" smtClean="0"/>
          </a:p>
          <a:p>
            <a:r>
              <a:rPr lang="en-US" baseline="0" dirty="0" smtClean="0"/>
              <a:t>Pictures # 3 – Unknown white powder substance in a food container that was in a custodial area at an elementary school.</a:t>
            </a:r>
          </a:p>
          <a:p>
            <a:endParaRPr lang="en-US" baseline="0" dirty="0" smtClean="0"/>
          </a:p>
          <a:p>
            <a:r>
              <a:rPr lang="en-US" baseline="0" dirty="0" smtClean="0"/>
              <a:t>Its </a:t>
            </a:r>
            <a:r>
              <a:rPr lang="en-US" b="1" u="sng" baseline="0" dirty="0" smtClean="0"/>
              <a:t>never</a:t>
            </a:r>
            <a:r>
              <a:rPr lang="en-US" baseline="0" dirty="0" smtClean="0"/>
              <a:t> ok to store chemicals in a food/beverage container.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313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After evacuating the area make sure that the doors of the affected area are closed and people are posted at them to prevent anyone from entering. </a:t>
            </a:r>
          </a:p>
          <a:p>
            <a:pPr eaLnBrk="1" hangingPunct="1"/>
            <a:r>
              <a:rPr lang="en-US" dirty="0" smtClean="0"/>
              <a:t>Be prepared to describe to the Hazmat personnel the substance spilled and the extent of the spill.</a:t>
            </a:r>
          </a:p>
          <a:p>
            <a:pPr eaLnBrk="1" hangingPunct="1"/>
            <a:endParaRPr lang="en-US" dirty="0" smtClean="0"/>
          </a:p>
          <a:p>
            <a:pPr eaLnBrk="1" hangingPunct="1"/>
            <a:r>
              <a:rPr lang="en-US" b="1" dirty="0" smtClean="0"/>
              <a:t>Never attempt to clean a spill when you do not know what the material is or if you have not been trained to do so. Secure the area, block access &amp; contact the safety office for guidance and/or assistance. If a spill occurs after hours or on weekends please call school police. In emergency situation call 911.</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051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798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87C5521-FF39-4C03-9A5E-59E9A282107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smtClean="0"/>
              <a:t>Fire extinguishers are required to be checked each month. The following procedures are required by code.</a:t>
            </a:r>
          </a:p>
          <a:p>
            <a:pPr eaLnBrk="1" hangingPunct="1"/>
            <a:endParaRPr lang="en-US" altLang="en-US" smtClean="0"/>
          </a:p>
        </p:txBody>
      </p:sp>
    </p:spTree>
    <p:extLst>
      <p:ext uri="{BB962C8B-B14F-4D97-AF65-F5344CB8AC3E}">
        <p14:creationId xmlns:p14="http://schemas.microsoft.com/office/powerpoint/2010/main" val="2764773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5053DB0-EC0E-4A6B-A0A7-689170AD180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79</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smtClean="0"/>
              <a:t>Fire extinguishers should be visible and not blocked or covered by items.</a:t>
            </a:r>
          </a:p>
        </p:txBody>
      </p:sp>
    </p:spTree>
    <p:extLst>
      <p:ext uri="{BB962C8B-B14F-4D97-AF65-F5344CB8AC3E}">
        <p14:creationId xmlns:p14="http://schemas.microsoft.com/office/powerpoint/2010/main" val="241585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move from a reactive approach (after an occurrence) to a proactive approach (prevention) report all incidents.  Address all incidents to control and prevent serious incidents.</a:t>
            </a:r>
          </a:p>
          <a:p>
            <a:endParaRPr lang="en-US" dirty="0" smtClean="0"/>
          </a:p>
          <a:p>
            <a:r>
              <a:rPr lang="en-US" dirty="0" smtClean="0"/>
              <a:t>Safety inspections also help improve safety performance proactively by eliminating or reducing hazards that contribute to injuries, illnesses and property damage.</a:t>
            </a:r>
          </a:p>
        </p:txBody>
      </p:sp>
      <p:sp>
        <p:nvSpPr>
          <p:cNvPr id="4" name="Slide Number Placeholder 3"/>
          <p:cNvSpPr>
            <a:spLocks noGrp="1"/>
          </p:cNvSpPr>
          <p:nvPr>
            <p:ph type="sldNum" sz="quarter" idx="10"/>
          </p:nvPr>
        </p:nvSpPr>
        <p:spPr/>
        <p:txBody>
          <a:bodyPr/>
          <a:lstStyle/>
          <a:p>
            <a:fld id="{39FE6AF4-0913-462F-BE83-8D342A7A41A4}" type="slidenum">
              <a:rPr lang="en-US" smtClean="0"/>
              <a:t>8</a:t>
            </a:fld>
            <a:endParaRPr lang="en-US"/>
          </a:p>
        </p:txBody>
      </p:sp>
    </p:spTree>
    <p:extLst>
      <p:ext uri="{BB962C8B-B14F-4D97-AF65-F5344CB8AC3E}">
        <p14:creationId xmlns:p14="http://schemas.microsoft.com/office/powerpoint/2010/main" val="364702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B73698D-DF37-4F16-B652-9E52602D280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80</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US" altLang="en-US" smtClean="0"/>
              <a:t>Ensure that the extinguisher is in good condition.</a:t>
            </a:r>
          </a:p>
          <a:p>
            <a:pPr eaLnBrk="1" hangingPunct="1"/>
            <a:endParaRPr lang="en-US" altLang="en-US" smtClean="0"/>
          </a:p>
        </p:txBody>
      </p:sp>
    </p:spTree>
    <p:extLst>
      <p:ext uri="{BB962C8B-B14F-4D97-AF65-F5344CB8AC3E}">
        <p14:creationId xmlns:p14="http://schemas.microsoft.com/office/powerpoint/2010/main" val="1281439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A1C62DE-164C-4D09-985B-CF8DAAFCA85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smtClean="0"/>
              <a:t>There should be a plastic tamper seal keeping the pin in place.</a:t>
            </a:r>
          </a:p>
          <a:p>
            <a:pPr eaLnBrk="1" hangingPunct="1"/>
            <a:endParaRPr lang="en-US" altLang="en-US" smtClean="0"/>
          </a:p>
        </p:txBody>
      </p:sp>
    </p:spTree>
    <p:extLst>
      <p:ext uri="{BB962C8B-B14F-4D97-AF65-F5344CB8AC3E}">
        <p14:creationId xmlns:p14="http://schemas.microsoft.com/office/powerpoint/2010/main" val="4258344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FBCBCF9-A502-4B12-A045-B468EE1AC7D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smtClean="0"/>
              <a:t>Extinguishers are cylinders with powder extinguishing agent and nitrogen as a propellant. The pressure gauge gives you a visual indication as to whether or not the extinguisher is adequately charged with propellant.</a:t>
            </a:r>
          </a:p>
          <a:p>
            <a:pPr eaLnBrk="1" hangingPunct="1"/>
            <a:endParaRPr lang="en-US" altLang="en-US" smtClean="0"/>
          </a:p>
        </p:txBody>
      </p:sp>
    </p:spTree>
    <p:extLst>
      <p:ext uri="{BB962C8B-B14F-4D97-AF65-F5344CB8AC3E}">
        <p14:creationId xmlns:p14="http://schemas.microsoft.com/office/powerpoint/2010/main" val="1330444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BDC29FF-2BC4-4EB8-8143-E4E948D138E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smtClean="0"/>
              <a:t>Students can and will place trash, gum &amp; other materials into the nozzle which can impact performance.</a:t>
            </a:r>
          </a:p>
          <a:p>
            <a:pPr eaLnBrk="1" hangingPunct="1"/>
            <a:endParaRPr lang="en-US" altLang="en-US" smtClean="0"/>
          </a:p>
        </p:txBody>
      </p:sp>
    </p:spTree>
    <p:extLst>
      <p:ext uri="{BB962C8B-B14F-4D97-AF65-F5344CB8AC3E}">
        <p14:creationId xmlns:p14="http://schemas.microsoft.com/office/powerpoint/2010/main" val="1885950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B782B4A-8ED1-4642-9D50-ADD3205BEEE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t>Code requires that extinguishers be serviced annually by trained technicians. The tag is designed to readily indicate when the extinguisher was last serviced by extinguisher technicians by use of a hole punch to indicate the year, month &amp; day of service.</a:t>
            </a:r>
          </a:p>
          <a:p>
            <a:pPr eaLnBrk="1" hangingPunct="1"/>
            <a:endParaRPr lang="en-US" altLang="en-US" smtClean="0"/>
          </a:p>
        </p:txBody>
      </p:sp>
    </p:spTree>
    <p:extLst>
      <p:ext uri="{BB962C8B-B14F-4D97-AF65-F5344CB8AC3E}">
        <p14:creationId xmlns:p14="http://schemas.microsoft.com/office/powerpoint/2010/main" val="160016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needs to be periodically evaluated to determine whether improvements need to be made</a:t>
            </a:r>
          </a:p>
          <a:p>
            <a:endParaRPr lang="en-US" dirty="0" smtClean="0"/>
          </a:p>
        </p:txBody>
      </p:sp>
      <p:sp>
        <p:nvSpPr>
          <p:cNvPr id="4" name="Slide Number Placeholder 3"/>
          <p:cNvSpPr>
            <a:spLocks noGrp="1"/>
          </p:cNvSpPr>
          <p:nvPr>
            <p:ph type="sldNum" sz="quarter" idx="10"/>
          </p:nvPr>
        </p:nvSpPr>
        <p:spPr/>
        <p:txBody>
          <a:bodyPr/>
          <a:lstStyle/>
          <a:p>
            <a:fld id="{39FE6AF4-0913-462F-BE83-8D342A7A41A4}" type="slidenum">
              <a:rPr lang="en-US" smtClean="0"/>
              <a:t>10</a:t>
            </a:fld>
            <a:endParaRPr lang="en-US"/>
          </a:p>
        </p:txBody>
      </p:sp>
    </p:spTree>
    <p:extLst>
      <p:ext uri="{BB962C8B-B14F-4D97-AF65-F5344CB8AC3E}">
        <p14:creationId xmlns:p14="http://schemas.microsoft.com/office/powerpoint/2010/main" val="379232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CA-OSHA will ask for these two things</a:t>
            </a:r>
            <a:r>
              <a:rPr lang="en-US" baseline="0" dirty="0" smtClean="0"/>
              <a:t> </a:t>
            </a:r>
            <a:r>
              <a:rPr lang="en-US" dirty="0" smtClean="0"/>
              <a:t>upon an investigation</a:t>
            </a:r>
          </a:p>
          <a:p>
            <a:pPr>
              <a:buClr>
                <a:srgbClr val="FF0000"/>
              </a:buClr>
              <a:buFont typeface="Cambria" pitchFamily="18" charset="0"/>
              <a:buChar char="∎"/>
            </a:pPr>
            <a:r>
              <a:rPr lang="en-US" dirty="0" smtClean="0"/>
              <a:t>Training &amp; Instruction</a:t>
            </a:r>
          </a:p>
          <a:p>
            <a:pPr>
              <a:buClr>
                <a:srgbClr val="FF0000"/>
              </a:buClr>
              <a:buFont typeface="Cambria" pitchFamily="18" charset="0"/>
              <a:buChar char="∎"/>
            </a:pPr>
            <a:r>
              <a:rPr lang="en-US" dirty="0" smtClean="0"/>
              <a:t>Record Keeping</a:t>
            </a:r>
          </a:p>
          <a:p>
            <a:endParaRPr lang="en-US" dirty="0" smtClean="0"/>
          </a:p>
          <a:p>
            <a:r>
              <a:rPr lang="en-US" dirty="0" smtClean="0"/>
              <a:t>The code section requires that the written program consist of the above listed 8 elements. </a:t>
            </a:r>
          </a:p>
        </p:txBody>
      </p:sp>
      <p:sp>
        <p:nvSpPr>
          <p:cNvPr id="4" name="Slide Number Placeholder 3"/>
          <p:cNvSpPr>
            <a:spLocks noGrp="1"/>
          </p:cNvSpPr>
          <p:nvPr>
            <p:ph type="sldNum" sz="quarter" idx="10"/>
          </p:nvPr>
        </p:nvSpPr>
        <p:spPr/>
        <p:txBody>
          <a:bodyPr/>
          <a:lstStyle/>
          <a:p>
            <a:fld id="{39FE6AF4-0913-462F-BE83-8D342A7A41A4}" type="slidenum">
              <a:rPr lang="en-US" smtClean="0"/>
              <a:t>11</a:t>
            </a:fld>
            <a:endParaRPr lang="en-US"/>
          </a:p>
        </p:txBody>
      </p:sp>
    </p:spTree>
    <p:extLst>
      <p:ext uri="{BB962C8B-B14F-4D97-AF65-F5344CB8AC3E}">
        <p14:creationId xmlns:p14="http://schemas.microsoft.com/office/powerpoint/2010/main" val="3331919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superintendent has overall responsibility, the Safety Office develops and maintains the program, administrators are responsible for their individual sites or programs, and employees are responsible for following safety &amp; health codes and regulations as well as district policies and procedures.</a:t>
            </a:r>
          </a:p>
        </p:txBody>
      </p:sp>
      <p:sp>
        <p:nvSpPr>
          <p:cNvPr id="4" name="Slide Number Placeholder 3"/>
          <p:cNvSpPr>
            <a:spLocks noGrp="1"/>
          </p:cNvSpPr>
          <p:nvPr>
            <p:ph type="sldNum" sz="quarter" idx="10"/>
          </p:nvPr>
        </p:nvSpPr>
        <p:spPr/>
        <p:txBody>
          <a:bodyPr/>
          <a:lstStyle/>
          <a:p>
            <a:fld id="{39FE6AF4-0913-462F-BE83-8D342A7A41A4}" type="slidenum">
              <a:rPr lang="en-US" smtClean="0"/>
              <a:t>12</a:t>
            </a:fld>
            <a:endParaRPr lang="en-US"/>
          </a:p>
        </p:txBody>
      </p:sp>
    </p:spTree>
    <p:extLst>
      <p:ext uri="{BB962C8B-B14F-4D97-AF65-F5344CB8AC3E}">
        <p14:creationId xmlns:p14="http://schemas.microsoft.com/office/powerpoint/2010/main" val="1318279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6207">
              <a:defRPr/>
            </a:pPr>
            <a:r>
              <a:rPr lang="en-US" dirty="0" smtClean="0"/>
              <a:t>Evaluations contain a section for rating employees knowledge of and adherence to safety policies. Awards can be in the form of memos, certificates and recognition at meetings.</a:t>
            </a:r>
          </a:p>
          <a:p>
            <a:endParaRPr lang="en-US" dirty="0" smtClean="0"/>
          </a:p>
          <a:p>
            <a:r>
              <a:rPr lang="en-US" dirty="0" smtClean="0"/>
              <a:t>Counseling should be conducted when an employee is observed using unsafe practices or violating procedures. If these actions continue or escalate a special evaluation may be deemed necessary. </a:t>
            </a:r>
          </a:p>
          <a:p>
            <a:r>
              <a:rPr lang="en-US" dirty="0" smtClean="0"/>
              <a:t> </a:t>
            </a:r>
          </a:p>
          <a:p>
            <a:r>
              <a:rPr lang="en-US" dirty="0" smtClean="0"/>
              <a:t>The classified employment regulations, article VI, pertains to disciplinary actions, appeals, &amp; hearings. Bargaining unit contract language regarding safety is in article 10 for classified employees, (PARA, OTBS, OSS) and in article 11 for SDEA. </a:t>
            </a:r>
          </a:p>
          <a:p>
            <a:r>
              <a:rPr lang="en-US" dirty="0" smtClean="0"/>
              <a:t> </a:t>
            </a:r>
          </a:p>
          <a:p>
            <a:r>
              <a:rPr lang="en-US" dirty="0" smtClean="0"/>
              <a:t>NOTE: Please consult with human resources for questions pertaining to disciplinary procedures.</a:t>
            </a:r>
          </a:p>
        </p:txBody>
      </p:sp>
      <p:sp>
        <p:nvSpPr>
          <p:cNvPr id="4" name="Slide Number Placeholder 3"/>
          <p:cNvSpPr>
            <a:spLocks noGrp="1"/>
          </p:cNvSpPr>
          <p:nvPr>
            <p:ph type="sldNum" sz="quarter" idx="10"/>
          </p:nvPr>
        </p:nvSpPr>
        <p:spPr/>
        <p:txBody>
          <a:bodyPr/>
          <a:lstStyle/>
          <a:p>
            <a:fld id="{39FE6AF4-0913-462F-BE83-8D342A7A41A4}" type="slidenum">
              <a:rPr lang="en-US" smtClean="0"/>
              <a:t>13</a:t>
            </a:fld>
            <a:endParaRPr lang="en-US"/>
          </a:p>
        </p:txBody>
      </p:sp>
    </p:spTree>
    <p:extLst>
      <p:ext uri="{BB962C8B-B14F-4D97-AF65-F5344CB8AC3E}">
        <p14:creationId xmlns:p14="http://schemas.microsoft.com/office/powerpoint/2010/main" val="349889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417E9-EE5C-476B-90A5-75CAE95601F8}" type="datetimeFigureOut">
              <a:rPr lang="en-US" smtClean="0"/>
              <a:t>7/30/2019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B69C85-5732-48D3-A1A2-93CF3FB46BD0}" type="slidenum">
              <a:rPr lang="en-US" smtClean="0"/>
              <a:t>‹#›</a:t>
            </a:fld>
            <a:endParaRPr lang="en-US"/>
          </a:p>
        </p:txBody>
      </p:sp>
    </p:spTree>
    <p:extLst>
      <p:ext uri="{BB962C8B-B14F-4D97-AF65-F5344CB8AC3E}">
        <p14:creationId xmlns:p14="http://schemas.microsoft.com/office/powerpoint/2010/main" val="193005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69157" y="3243262"/>
            <a:ext cx="445008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9109" y="3243262"/>
            <a:ext cx="445008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41" name="Straight Connector 40"/>
          <p:cNvCxnSpPr/>
          <p:nvPr/>
        </p:nvCxnSpPr>
        <p:spPr>
          <a:xfrm>
            <a:off x="1704622" y="2354670"/>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32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170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465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704621" y="2912533"/>
            <a:ext cx="3111459"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737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6957629"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840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742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704621" y="4140199"/>
            <a:ext cx="880856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47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704622" y="4140199"/>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80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4739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704622" y="3429000"/>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25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967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704626" y="3429000"/>
            <a:ext cx="880856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39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704622" y="2354670"/>
            <a:ext cx="880856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606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327349" y="906874"/>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9883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304800" y="2889251"/>
            <a:ext cx="114808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endParaRPr lang="en-US" altLang="en-US" sz="1800" smtClean="0"/>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endParaRPr lang="en-US" altLang="en-US" sz="1800" smtClean="0"/>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endParaRPr lang="en-US" altLang="en-US" sz="1800" smtClean="0"/>
            </a:p>
          </p:txBody>
        </p:sp>
      </p:grpSp>
      <p:sp>
        <p:nvSpPr>
          <p:cNvPr id="40962" name="Rectangle 2">
            <a:extLst/>
          </p:cNvPr>
          <p:cNvSpPr>
            <a:spLocks noGrp="1" noChangeArrowheads="1"/>
          </p:cNvSpPr>
          <p:nvPr>
            <p:ph type="ctrTitle"/>
          </p:nvPr>
        </p:nvSpPr>
        <p:spPr>
          <a:xfrm>
            <a:off x="914400" y="685800"/>
            <a:ext cx="10363200" cy="2127250"/>
          </a:xfrm>
        </p:spPr>
        <p:txBody>
          <a:bodyPr/>
          <a:lstStyle>
            <a:lvl1pPr algn="ctr">
              <a:defRPr sz="5800"/>
            </a:lvl1pPr>
          </a:lstStyle>
          <a:p>
            <a:pPr lvl="0"/>
            <a:r>
              <a:rPr lang="en-US" altLang="en-US" noProof="0"/>
              <a:t>Click to edit Master title style</a:t>
            </a:r>
          </a:p>
        </p:txBody>
      </p:sp>
      <p:sp>
        <p:nvSpPr>
          <p:cNvPr id="40963" name="Rectangle 3">
            <a:extLst/>
          </p:cNvPr>
          <p:cNvSpPr>
            <a:spLocks noGrp="1" noChangeArrowheads="1"/>
          </p:cNvSpPr>
          <p:nvPr>
            <p:ph type="subTitle" idx="1"/>
          </p:nvPr>
        </p:nvSpPr>
        <p:spPr>
          <a:xfrm>
            <a:off x="1828800" y="3270250"/>
            <a:ext cx="8534400" cy="220980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8" name="Rectangle 4">
            <a:extLst/>
          </p:cNvPr>
          <p:cNvSpPr>
            <a:spLocks noGrp="1" noChangeArrowheads="1"/>
          </p:cNvSpPr>
          <p:nvPr>
            <p:ph type="dt" sz="half" idx="10"/>
          </p:nvPr>
        </p:nvSpPr>
        <p:spPr/>
        <p:txBody>
          <a:bodyPr/>
          <a:lstStyle>
            <a:lvl1pPr>
              <a:defRPr/>
            </a:lvl1pPr>
          </a:lstStyle>
          <a:p>
            <a:pPr>
              <a:defRPr/>
            </a:pPr>
            <a:endParaRPr lang="en-US" altLang="en-US"/>
          </a:p>
        </p:txBody>
      </p:sp>
      <p:sp>
        <p:nvSpPr>
          <p:cNvPr id="9" name="Rectangle 5">
            <a:extLst/>
          </p:cNvPr>
          <p:cNvSpPr>
            <a:spLocks noGrp="1" noChangeArrowheads="1"/>
          </p:cNvSpPr>
          <p:nvPr>
            <p:ph type="ftr" sz="quarter" idx="11"/>
          </p:nvPr>
        </p:nvSpPr>
        <p:spPr/>
        <p:txBody>
          <a:bodyPr/>
          <a:lstStyle>
            <a:lvl1pPr>
              <a:defRPr/>
            </a:lvl1pPr>
          </a:lstStyle>
          <a:p>
            <a:pPr>
              <a:defRPr/>
            </a:pPr>
            <a:endParaRPr lang="en-US" altLang="en-US"/>
          </a:p>
        </p:txBody>
      </p:sp>
      <p:sp>
        <p:nvSpPr>
          <p:cNvPr id="10" name="Rectangle 6">
            <a:extLst/>
          </p:cNvPr>
          <p:cNvSpPr>
            <a:spLocks noGrp="1" noChangeArrowheads="1"/>
          </p:cNvSpPr>
          <p:nvPr>
            <p:ph type="sldNum" sz="quarter" idx="12"/>
          </p:nvPr>
        </p:nvSpPr>
        <p:spPr/>
        <p:txBody>
          <a:bodyPr/>
          <a:lstStyle>
            <a:lvl1pPr>
              <a:defRPr/>
            </a:lvl1pPr>
          </a:lstStyle>
          <a:p>
            <a:pPr>
              <a:defRPr/>
            </a:pPr>
            <a:fld id="{DF0E9C79-740E-4855-A4F4-2FC800D00F4D}" type="slidenum">
              <a:rPr lang="en-US" altLang="en-US"/>
              <a:pPr>
                <a:defRPr/>
              </a:pPr>
              <a:t>‹#›</a:t>
            </a:fld>
            <a:endParaRPr lang="en-US" altLang="en-US"/>
          </a:p>
        </p:txBody>
      </p:sp>
    </p:spTree>
    <p:extLst>
      <p:ext uri="{BB962C8B-B14F-4D97-AF65-F5344CB8AC3E}">
        <p14:creationId xmlns:p14="http://schemas.microsoft.com/office/powerpoint/2010/main" val="1195813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20CA21ED-F6B2-4816-B328-ECF540FFEA4C}" type="slidenum">
              <a:rPr lang="en-US" altLang="en-US"/>
              <a:pPr>
                <a:defRPr/>
              </a:pPr>
              <a:t>‹#›</a:t>
            </a:fld>
            <a:endParaRPr lang="en-US" altLang="en-US"/>
          </a:p>
        </p:txBody>
      </p:sp>
    </p:spTree>
    <p:extLst>
      <p:ext uri="{BB962C8B-B14F-4D97-AF65-F5344CB8AC3E}">
        <p14:creationId xmlns:p14="http://schemas.microsoft.com/office/powerpoint/2010/main" val="212926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77D20493-91BF-4425-90E0-080A3E663A03}" type="slidenum">
              <a:rPr lang="en-US" altLang="en-US"/>
              <a:pPr>
                <a:defRPr/>
              </a:pPr>
              <a:t>‹#›</a:t>
            </a:fld>
            <a:endParaRPr lang="en-US" altLang="en-US"/>
          </a:p>
        </p:txBody>
      </p:sp>
    </p:spTree>
    <p:extLst>
      <p:ext uri="{BB962C8B-B14F-4D97-AF65-F5344CB8AC3E}">
        <p14:creationId xmlns:p14="http://schemas.microsoft.com/office/powerpoint/2010/main" val="3592134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629810D3-6624-4DD7-A31F-018E01FD5451}" type="slidenum">
              <a:rPr lang="en-US" altLang="en-US"/>
              <a:pPr>
                <a:defRPr/>
              </a:pPr>
              <a:t>‹#›</a:t>
            </a:fld>
            <a:endParaRPr lang="en-US" altLang="en-US"/>
          </a:p>
        </p:txBody>
      </p:sp>
    </p:spTree>
    <p:extLst>
      <p:ext uri="{BB962C8B-B14F-4D97-AF65-F5344CB8AC3E}">
        <p14:creationId xmlns:p14="http://schemas.microsoft.com/office/powerpoint/2010/main" val="3826368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p:cNvPr>
          <p:cNvSpPr>
            <a:spLocks noGrp="1" noChangeArrowheads="1"/>
          </p:cNvSpPr>
          <p:nvPr>
            <p:ph type="sldNum" sz="quarter" idx="12"/>
          </p:nvPr>
        </p:nvSpPr>
        <p:spPr>
          <a:ln/>
        </p:spPr>
        <p:txBody>
          <a:bodyPr/>
          <a:lstStyle>
            <a:lvl1pPr>
              <a:defRPr/>
            </a:lvl1pPr>
          </a:lstStyle>
          <a:p>
            <a:pPr>
              <a:defRPr/>
            </a:pPr>
            <a:fld id="{A89FD0F1-7DDB-49A1-83CF-66802F39ECEA}" type="slidenum">
              <a:rPr lang="en-US" altLang="en-US"/>
              <a:pPr>
                <a:defRPr/>
              </a:pPr>
              <a:t>‹#›</a:t>
            </a:fld>
            <a:endParaRPr lang="en-US" altLang="en-US"/>
          </a:p>
        </p:txBody>
      </p:sp>
    </p:spTree>
    <p:extLst>
      <p:ext uri="{BB962C8B-B14F-4D97-AF65-F5344CB8AC3E}">
        <p14:creationId xmlns:p14="http://schemas.microsoft.com/office/powerpoint/2010/main" val="2446588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p:cNvPr>
          <p:cNvSpPr>
            <a:spLocks noGrp="1" noChangeArrowheads="1"/>
          </p:cNvSpPr>
          <p:nvPr>
            <p:ph type="sldNum" sz="quarter" idx="12"/>
          </p:nvPr>
        </p:nvSpPr>
        <p:spPr>
          <a:ln/>
        </p:spPr>
        <p:txBody>
          <a:bodyPr/>
          <a:lstStyle>
            <a:lvl1pPr>
              <a:defRPr/>
            </a:lvl1pPr>
          </a:lstStyle>
          <a:p>
            <a:pPr>
              <a:defRPr/>
            </a:pPr>
            <a:fld id="{F40876A7-8865-4226-BE71-95EA17BE8899}" type="slidenum">
              <a:rPr lang="en-US" altLang="en-US"/>
              <a:pPr>
                <a:defRPr/>
              </a:pPr>
              <a:t>‹#›</a:t>
            </a:fld>
            <a:endParaRPr lang="en-US" altLang="en-US"/>
          </a:p>
        </p:txBody>
      </p:sp>
    </p:spTree>
    <p:extLst>
      <p:ext uri="{BB962C8B-B14F-4D97-AF65-F5344CB8AC3E}">
        <p14:creationId xmlns:p14="http://schemas.microsoft.com/office/powerpoint/2010/main" val="3404688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p:cNvPr>
          <p:cNvSpPr>
            <a:spLocks noGrp="1" noChangeArrowheads="1"/>
          </p:cNvSpPr>
          <p:nvPr>
            <p:ph type="sldNum" sz="quarter" idx="12"/>
          </p:nvPr>
        </p:nvSpPr>
        <p:spPr>
          <a:ln/>
        </p:spPr>
        <p:txBody>
          <a:bodyPr/>
          <a:lstStyle>
            <a:lvl1pPr>
              <a:defRPr/>
            </a:lvl1pPr>
          </a:lstStyle>
          <a:p>
            <a:pPr>
              <a:defRPr/>
            </a:pPr>
            <a:fld id="{A9D5D011-3056-40D6-82FB-ABC5CFFF1538}" type="slidenum">
              <a:rPr lang="en-US" altLang="en-US"/>
              <a:pPr>
                <a:defRPr/>
              </a:pPr>
              <a:t>‹#›</a:t>
            </a:fld>
            <a:endParaRPr lang="en-US" altLang="en-US"/>
          </a:p>
        </p:txBody>
      </p:sp>
    </p:spTree>
    <p:extLst>
      <p:ext uri="{BB962C8B-B14F-4D97-AF65-F5344CB8AC3E}">
        <p14:creationId xmlns:p14="http://schemas.microsoft.com/office/powerpoint/2010/main" val="209193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683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B095C64B-9C28-45B6-A490-42B228C01673}" type="slidenum">
              <a:rPr lang="en-US" altLang="en-US"/>
              <a:pPr>
                <a:defRPr/>
              </a:pPr>
              <a:t>‹#›</a:t>
            </a:fld>
            <a:endParaRPr lang="en-US" altLang="en-US"/>
          </a:p>
        </p:txBody>
      </p:sp>
    </p:spTree>
    <p:extLst>
      <p:ext uri="{BB962C8B-B14F-4D97-AF65-F5344CB8AC3E}">
        <p14:creationId xmlns:p14="http://schemas.microsoft.com/office/powerpoint/2010/main" val="1323850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DD134CE5-4294-46FA-808C-767C5CAD8AD2}" type="slidenum">
              <a:rPr lang="en-US" altLang="en-US"/>
              <a:pPr>
                <a:defRPr/>
              </a:pPr>
              <a:t>‹#›</a:t>
            </a:fld>
            <a:endParaRPr lang="en-US" altLang="en-US"/>
          </a:p>
        </p:txBody>
      </p:sp>
    </p:spTree>
    <p:extLst>
      <p:ext uri="{BB962C8B-B14F-4D97-AF65-F5344CB8AC3E}">
        <p14:creationId xmlns:p14="http://schemas.microsoft.com/office/powerpoint/2010/main" val="1256407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BA39C1B0-D0C9-4DA5-A93A-642FFCA15AAF}" type="slidenum">
              <a:rPr lang="en-US" altLang="en-US"/>
              <a:pPr>
                <a:defRPr/>
              </a:pPr>
              <a:t>‹#›</a:t>
            </a:fld>
            <a:endParaRPr lang="en-US" altLang="en-US"/>
          </a:p>
        </p:txBody>
      </p:sp>
    </p:spTree>
    <p:extLst>
      <p:ext uri="{BB962C8B-B14F-4D97-AF65-F5344CB8AC3E}">
        <p14:creationId xmlns:p14="http://schemas.microsoft.com/office/powerpoint/2010/main" val="281366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3EA5F327-9F64-4F16-80E0-D230A66D3E06}" type="slidenum">
              <a:rPr lang="en-US" altLang="en-US"/>
              <a:pPr>
                <a:defRPr/>
              </a:pPr>
              <a:t>‹#›</a:t>
            </a:fld>
            <a:endParaRPr lang="en-US" altLang="en-US"/>
          </a:p>
        </p:txBody>
      </p:sp>
    </p:spTree>
    <p:extLst>
      <p:ext uri="{BB962C8B-B14F-4D97-AF65-F5344CB8AC3E}">
        <p14:creationId xmlns:p14="http://schemas.microsoft.com/office/powerpoint/2010/main" val="3136337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p:cNvPr>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p:cNvPr>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p:cNvPr>
          <p:cNvSpPr>
            <a:spLocks noGrp="1" noChangeArrowheads="1"/>
          </p:cNvSpPr>
          <p:nvPr>
            <p:ph type="sldNum" sz="quarter" idx="12"/>
          </p:nvPr>
        </p:nvSpPr>
        <p:spPr>
          <a:ln/>
        </p:spPr>
        <p:txBody>
          <a:bodyPr/>
          <a:lstStyle>
            <a:lvl1pPr>
              <a:defRPr/>
            </a:lvl1pPr>
          </a:lstStyle>
          <a:p>
            <a:pPr>
              <a:defRPr/>
            </a:pPr>
            <a:fld id="{D0C49B67-B202-409F-857B-EF8A90262C5F}" type="slidenum">
              <a:rPr lang="en-US" altLang="en-US"/>
              <a:pPr>
                <a:defRPr/>
              </a:pPr>
              <a:t>‹#›</a:t>
            </a:fld>
            <a:endParaRPr lang="en-US" altLang="en-US"/>
          </a:p>
        </p:txBody>
      </p:sp>
    </p:spTree>
    <p:extLst>
      <p:ext uri="{BB962C8B-B14F-4D97-AF65-F5344CB8AC3E}">
        <p14:creationId xmlns:p14="http://schemas.microsoft.com/office/powerpoint/2010/main" val="2171662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p:cNvPr>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D2B4824E-E157-4965-82CB-00735A156131}" type="slidenum">
              <a:rPr lang="en-US" altLang="en-US"/>
              <a:pPr>
                <a:defRPr/>
              </a:pPr>
              <a:t>‹#›</a:t>
            </a:fld>
            <a:endParaRPr lang="en-US" altLang="en-US"/>
          </a:p>
        </p:txBody>
      </p:sp>
    </p:spTree>
    <p:extLst>
      <p:ext uri="{BB962C8B-B14F-4D97-AF65-F5344CB8AC3E}">
        <p14:creationId xmlns:p14="http://schemas.microsoft.com/office/powerpoint/2010/main" val="1810176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1280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94372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7/30/2019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2479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940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942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7/30/2019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2821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7/30/2019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61323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7/30/2019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51544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7052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7/30/2019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9393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5431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7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44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87223" y="5054602"/>
            <a:ext cx="897701" cy="279400"/>
          </a:xfrm>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a:xfrm>
            <a:off x="2562579" y="5054602"/>
            <a:ext cx="5419813" cy="279400"/>
          </a:xfrm>
        </p:spPr>
        <p:txBody>
          <a:bodyPr/>
          <a:lstStyle/>
          <a:p>
            <a:endParaRPr lang="en-US" dirty="0"/>
          </a:p>
        </p:txBody>
      </p:sp>
      <p:sp>
        <p:nvSpPr>
          <p:cNvPr id="6" name="Slide Number Placeholder 5"/>
          <p:cNvSpPr>
            <a:spLocks noGrp="1"/>
          </p:cNvSpPr>
          <p:nvPr>
            <p:ph type="sldNum" sz="quarter" idx="12"/>
          </p:nvPr>
        </p:nvSpPr>
        <p:spPr>
          <a:xfrm>
            <a:off x="9089757" y="5054602"/>
            <a:ext cx="551311"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3101" y="3471329"/>
            <a:ext cx="681744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629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535781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704622" y="3599392"/>
            <a:ext cx="879404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034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72768" y="2487168"/>
            <a:ext cx="445008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7/30/2019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240164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A9A9A9"/>
            </a:gs>
            <a:gs pos="0">
              <a:srgbClr val="D3D3D3"/>
            </a:gs>
            <a:gs pos="56000">
              <a:schemeClr val="bg1">
                <a:lumMod val="95000"/>
              </a:schemeClr>
            </a:gs>
            <a:gs pos="100000">
              <a:srgbClr val="D3D3D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17E9-EE5C-476B-90A5-75CAE95601F8}" type="datetimeFigureOut">
              <a:rPr lang="en-US" smtClean="0"/>
              <a:t>7/30/2019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69C85-5732-48D3-A1A2-93CF3FB46BD0}" type="slidenum">
              <a:rPr lang="en-US" smtClean="0"/>
              <a:t>‹#›</a:t>
            </a:fld>
            <a:endParaRPr lang="en-US"/>
          </a:p>
        </p:txBody>
      </p:sp>
    </p:spTree>
    <p:extLst>
      <p:ext uri="{BB962C8B-B14F-4D97-AF65-F5344CB8AC3E}">
        <p14:creationId xmlns:p14="http://schemas.microsoft.com/office/powerpoint/2010/main" val="25587891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7/30/2019</a:t>
            </a:fld>
            <a:endParaRPr lang="en-US" dirty="0"/>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83425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40" name="Rectangle 4">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39941" name="Rectangle 5">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39942" name="Rectangle 6">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A6270567-6924-4292-9DEA-876096FF3B75}" type="slidenum">
              <a:rPr lang="en-US" altLang="en-US"/>
              <a:pPr>
                <a:defRPr/>
              </a:pPr>
              <a:t>‹#›</a:t>
            </a:fld>
            <a:endParaRPr lang="en-US" altLang="en-US"/>
          </a:p>
        </p:txBody>
      </p:sp>
      <p:sp>
        <p:nvSpPr>
          <p:cNvPr id="1031" name="Rectangle 7"/>
          <p:cNvSpPr>
            <a:spLocks noChangeArrowheads="1"/>
          </p:cNvSpPr>
          <p:nvPr/>
        </p:nvSpPr>
        <p:spPr bwMode="auto">
          <a:xfrm>
            <a:off x="0" y="0"/>
            <a:ext cx="3048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defRPr/>
            </a:pPr>
            <a:endParaRPr lang="en-US" altLang="en-US" sz="2400" smtClean="0">
              <a:latin typeface="Times New Roman" panose="02020603050405020304" pitchFamily="18" charset="0"/>
            </a:endParaRPr>
          </a:p>
        </p:txBody>
      </p:sp>
    </p:spTree>
    <p:extLst>
      <p:ext uri="{BB962C8B-B14F-4D97-AF65-F5344CB8AC3E}">
        <p14:creationId xmlns:p14="http://schemas.microsoft.com/office/powerpoint/2010/main" val="34421266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fontAlgn="base">
        <a:spcBef>
          <a:spcPct val="0"/>
        </a:spcBef>
        <a:spcAft>
          <a:spcPct val="0"/>
        </a:spcAft>
        <a:defRPr sz="4400">
          <a:solidFill>
            <a:schemeClr val="tx2"/>
          </a:solidFill>
          <a:latin typeface="Garamond" panose="02020404030301010803" pitchFamily="18" charset="0"/>
        </a:defRPr>
      </a:lvl6pPr>
      <a:lvl7pPr marL="914400" algn="l" rtl="0" fontAlgn="base">
        <a:spcBef>
          <a:spcPct val="0"/>
        </a:spcBef>
        <a:spcAft>
          <a:spcPct val="0"/>
        </a:spcAft>
        <a:defRPr sz="4400">
          <a:solidFill>
            <a:schemeClr val="tx2"/>
          </a:solidFill>
          <a:latin typeface="Garamond" panose="02020404030301010803" pitchFamily="18" charset="0"/>
        </a:defRPr>
      </a:lvl7pPr>
      <a:lvl8pPr marL="1371600" algn="l" rtl="0" fontAlgn="base">
        <a:spcBef>
          <a:spcPct val="0"/>
        </a:spcBef>
        <a:spcAft>
          <a:spcPct val="0"/>
        </a:spcAft>
        <a:defRPr sz="4400">
          <a:solidFill>
            <a:schemeClr val="tx2"/>
          </a:solidFill>
          <a:latin typeface="Garamond" panose="02020404030301010803" pitchFamily="18" charset="0"/>
        </a:defRPr>
      </a:lvl8pPr>
      <a:lvl9pPr marL="1828800" algn="l" rtl="0" fontAlgn="base">
        <a:spcBef>
          <a:spcPct val="0"/>
        </a:spcBef>
        <a:spcAft>
          <a:spcPct val="0"/>
        </a:spcAft>
        <a:defRPr sz="44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DC417E9-EE5C-476B-90A5-75CAE95601F8}" type="datetimeFigureOut">
              <a:rPr lang="en-US" smtClean="0"/>
              <a:t>7/30/2019</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8B69C85-5732-48D3-A1A2-93CF3FB46BD0}" type="slidenum">
              <a:rPr lang="en-US" smtClean="0"/>
              <a:t>‹#›</a:t>
            </a:fld>
            <a:endParaRPr lang="en-US"/>
          </a:p>
        </p:txBody>
      </p:sp>
    </p:spTree>
    <p:extLst>
      <p:ext uri="{BB962C8B-B14F-4D97-AF65-F5344CB8AC3E}">
        <p14:creationId xmlns:p14="http://schemas.microsoft.com/office/powerpoint/2010/main" val="20807559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gif"/><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www.dir.ca.gov/title8/5193.html" TargetMode="External"/><Relationship Id="rId4" Type="http://schemas.openxmlformats.org/officeDocument/2006/relationships/hyperlink" Target="https://www.sandi.net/staff/sites/default/files_link/staff/docs/safety-management/SDUSD%20Bloodborn%20Pathogen%20Program_0.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8.gif"/><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gif"/></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gif"/></Relationships>
</file>

<file path=ppt/slides/_rels/slide3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hyperlink" Target="http://images.google.com/imgres?imgurl=hospitals.unm.edu/uh/epidemiology/graphics/surgmask.gif&amp;imgrefurl=http://hospitals.unm.edu/uh/epidemiology/SpHandouts/SpAirborne.shtml&amp;h=385&amp;w=394&amp;sz=7&amp;tbnid=o8G_eusUS-wJ:&amp;tbnh=117&amp;tbnw=119&amp;start=1&amp;prev=/images?q=surgical+mask&amp;hl=en&amp;lr=&amp;sa=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cdc.gov/hepatitis/" TargetMode="External"/><Relationship Id="rId2" Type="http://schemas.openxmlformats.org/officeDocument/2006/relationships/image" Target="../media/image51.gif"/><Relationship Id="rId1" Type="http://schemas.openxmlformats.org/officeDocument/2006/relationships/slideLayout" Target="../slideLayouts/slideLayout5.xml"/><Relationship Id="rId6" Type="http://schemas.openxmlformats.org/officeDocument/2006/relationships/hyperlink" Target="https://www.sandi.net/staff/nursing-and-wellness-program/nursing-and-wellness" TargetMode="External"/><Relationship Id="rId5" Type="http://schemas.openxmlformats.org/officeDocument/2006/relationships/hyperlink" Target="http://www.sdcounty.ca.gov/hhsa/programs/phs/hiv_std_hepatitis_branch/hiv_counseling_and_testing_services.html" TargetMode="External"/><Relationship Id="rId4" Type="http://schemas.openxmlformats.org/officeDocument/2006/relationships/hyperlink" Target="http://www.cdc.gov/hi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google.com/url?sa=i&amp;rct=j&amp;q=school%20nurse&amp;source=images&amp;cd=&amp;cad=rja&amp;uact=8&amp;ved=0CAcQjRw&amp;url=http://www.franklinregional.k12.pa.us/departments/health_services&amp;ei=V5Z8VKenBM2aigKSuIHwAg&amp;bvm=bv.80642063,d.cGU&amp;psig=AFQjCNEsYHSnJCuexqI0Qd315BmonztD3A&amp;ust=1417537435394555"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www.epa.gov/managing-pests-schools/information-pests-schools-and-their-control#pests" TargetMode="Externa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67.JPG"/><Relationship Id="rId4" Type="http://schemas.openxmlformats.org/officeDocument/2006/relationships/image" Target="../media/image66.jpg"/></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78.jpg"/></Relationships>
</file>

<file path=ppt/slides/_rels/slide83.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hyperlink" Target="https://www.sandi.net/staff/safety-management/safety-management" TargetMode="External"/><Relationship Id="rId2" Type="http://schemas.openxmlformats.org/officeDocument/2006/relationships/hyperlink" Target="mailto:safetyoffice@sandi.net" TargetMode="External"/><Relationship Id="rId1" Type="http://schemas.openxmlformats.org/officeDocument/2006/relationships/slideLayout" Target="../slideLayouts/slideLayout43.xml"/><Relationship Id="rId4" Type="http://schemas.openxmlformats.org/officeDocument/2006/relationships/image" Target="../media/image86.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365" y="1432223"/>
            <a:ext cx="10489721" cy="3035808"/>
          </a:xfrm>
        </p:spPr>
        <p:txBody>
          <a:bodyPr anchor="ctr"/>
          <a:lstStyle/>
          <a:p>
            <a:pPr algn="ctr"/>
            <a:r>
              <a:rPr lang="en-US" sz="7200" b="1" dirty="0" smtClean="0"/>
              <a:t>Injury Illness Prevention Program</a:t>
            </a:r>
            <a:endParaRPr lang="en-US" sz="7200" b="1" dirty="0"/>
          </a:p>
        </p:txBody>
      </p:sp>
      <p:sp>
        <p:nvSpPr>
          <p:cNvPr id="3" name="TextBox 2"/>
          <p:cNvSpPr txBox="1"/>
          <p:nvPr/>
        </p:nvSpPr>
        <p:spPr>
          <a:xfrm>
            <a:off x="3881887" y="5296619"/>
            <a:ext cx="3295291" cy="646331"/>
          </a:xfrm>
          <a:prstGeom prst="rect">
            <a:avLst/>
          </a:prstGeom>
          <a:noFill/>
        </p:spPr>
        <p:txBody>
          <a:bodyPr wrap="square" rtlCol="0">
            <a:spAutoFit/>
          </a:bodyPr>
          <a:lstStyle/>
          <a:p>
            <a:pPr algn="ctr"/>
            <a:r>
              <a:rPr lang="en-US" sz="3600" b="1" dirty="0" smtClean="0"/>
              <a:t>Topic 1 of 4</a:t>
            </a:r>
            <a:endParaRPr lang="en-US" sz="3600" b="1" dirty="0"/>
          </a:p>
        </p:txBody>
      </p:sp>
    </p:spTree>
    <p:extLst>
      <p:ext uri="{BB962C8B-B14F-4D97-AF65-F5344CB8AC3E}">
        <p14:creationId xmlns:p14="http://schemas.microsoft.com/office/powerpoint/2010/main" val="3852617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864" y="208414"/>
            <a:ext cx="3499104" cy="1984248"/>
          </a:xfrm>
        </p:spPr>
        <p:txBody>
          <a:bodyPr>
            <a:noAutofit/>
          </a:bodyPr>
          <a:lstStyle/>
          <a:p>
            <a:r>
              <a:rPr lang="en-US" sz="2800" dirty="0"/>
              <a:t>How Does an Injury and Illness Prevention Program Work for You?</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0506" y="975360"/>
            <a:ext cx="6058390" cy="4535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8363712" y="2192661"/>
            <a:ext cx="3645408" cy="4484183"/>
          </a:xfrm>
        </p:spPr>
        <p:txBody>
          <a:bodyPr>
            <a:noAutofit/>
          </a:bodyPr>
          <a:lstStyle/>
          <a:p>
            <a:r>
              <a:rPr lang="en-US" sz="2000" b="1" dirty="0"/>
              <a:t>Established elements that focus on finding hazards in the workplace</a:t>
            </a:r>
            <a:r>
              <a:rPr lang="en-US" sz="2000" dirty="0"/>
              <a:t> </a:t>
            </a:r>
          </a:p>
          <a:p>
            <a:r>
              <a:rPr lang="en-US" sz="2000" b="1" dirty="0"/>
              <a:t>Develop a plan for preventing and controlling those hazards</a:t>
            </a:r>
          </a:p>
          <a:p>
            <a:r>
              <a:rPr lang="en-US" sz="2000" b="1" dirty="0"/>
              <a:t>Management &amp; employees working together are vital in identifying &amp; addressing a safety hazard</a:t>
            </a:r>
          </a:p>
          <a:p>
            <a:r>
              <a:rPr lang="en-US" sz="2000" b="1" dirty="0"/>
              <a:t>You need to be trained about how the program works </a:t>
            </a:r>
          </a:p>
        </p:txBody>
      </p:sp>
      <p:sp>
        <p:nvSpPr>
          <p:cNvPr id="3" name="TextBox 2"/>
          <p:cNvSpPr txBox="1"/>
          <p:nvPr/>
        </p:nvSpPr>
        <p:spPr>
          <a:xfrm>
            <a:off x="2450592" y="5852160"/>
            <a:ext cx="3230880" cy="461665"/>
          </a:xfrm>
          <a:prstGeom prst="rect">
            <a:avLst/>
          </a:prstGeom>
          <a:noFill/>
        </p:spPr>
        <p:txBody>
          <a:bodyPr wrap="square" rtlCol="0">
            <a:spAutoFit/>
          </a:bodyPr>
          <a:lstStyle/>
          <a:p>
            <a:pPr algn="ctr"/>
            <a:r>
              <a:rPr lang="en-US" sz="2400" b="1" dirty="0" smtClean="0"/>
              <a:t>NOT A SAFE ACT</a:t>
            </a:r>
            <a:endParaRPr lang="en-US" sz="2400" b="1" dirty="0"/>
          </a:p>
        </p:txBody>
      </p:sp>
      <p:sp>
        <p:nvSpPr>
          <p:cNvPr id="6" name="Up Arrow 5"/>
          <p:cNvSpPr/>
          <p:nvPr/>
        </p:nvSpPr>
        <p:spPr>
          <a:xfrm>
            <a:off x="5681472" y="5754625"/>
            <a:ext cx="390144" cy="55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2060448" y="5772097"/>
            <a:ext cx="390144" cy="55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389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26817"/>
            <a:ext cx="3200400" cy="1569720"/>
          </a:xfrm>
        </p:spPr>
        <p:txBody>
          <a:bodyPr anchor="ctr">
            <a:normAutofit/>
          </a:bodyPr>
          <a:lstStyle/>
          <a:p>
            <a:pPr algn="ctr"/>
            <a:r>
              <a:rPr lang="en-US" sz="4400" dirty="0" smtClean="0"/>
              <a:t>8 Program Elements </a:t>
            </a:r>
            <a:endParaRPr lang="en-US" sz="44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6897" y="1173481"/>
            <a:ext cx="2960497" cy="1985771"/>
          </a:xfrm>
          <a:ln>
            <a:solidFill>
              <a:schemeClr val="accent1"/>
            </a:solidFill>
          </a:ln>
        </p:spPr>
      </p:pic>
      <p:sp>
        <p:nvSpPr>
          <p:cNvPr id="4" name="Text Placeholder 3"/>
          <p:cNvSpPr>
            <a:spLocks noGrp="1"/>
          </p:cNvSpPr>
          <p:nvPr>
            <p:ph type="body" sz="half" idx="2"/>
          </p:nvPr>
        </p:nvSpPr>
        <p:spPr>
          <a:xfrm>
            <a:off x="8549640" y="1796537"/>
            <a:ext cx="3200400" cy="4811297"/>
          </a:xfrm>
        </p:spPr>
        <p:txBody>
          <a:bodyPr>
            <a:noAutofit/>
          </a:bodyPr>
          <a:lstStyle/>
          <a:p>
            <a:r>
              <a:rPr lang="en-US" sz="2400" b="1" dirty="0"/>
              <a:t>Responsibility</a:t>
            </a:r>
          </a:p>
          <a:p>
            <a:r>
              <a:rPr lang="en-US" sz="2400" b="1" dirty="0"/>
              <a:t>Compliance</a:t>
            </a:r>
          </a:p>
          <a:p>
            <a:r>
              <a:rPr lang="en-US" sz="2400" b="1" dirty="0"/>
              <a:t>Communication</a:t>
            </a:r>
          </a:p>
          <a:p>
            <a:r>
              <a:rPr lang="en-US" sz="2400" b="1" dirty="0"/>
              <a:t>Hazard Assessment</a:t>
            </a:r>
          </a:p>
          <a:p>
            <a:r>
              <a:rPr lang="en-US" sz="2400" b="1" dirty="0"/>
              <a:t>Accident &amp; Exposure Investigation</a:t>
            </a:r>
          </a:p>
          <a:p>
            <a:r>
              <a:rPr lang="en-US" sz="2400" b="1" dirty="0"/>
              <a:t>Hazard </a:t>
            </a:r>
            <a:r>
              <a:rPr lang="en-US" sz="2400" b="1" dirty="0" smtClean="0"/>
              <a:t>Correction</a:t>
            </a:r>
          </a:p>
          <a:p>
            <a:r>
              <a:rPr lang="en-US" sz="2400" b="1" dirty="0" smtClean="0"/>
              <a:t>Training</a:t>
            </a:r>
          </a:p>
          <a:p>
            <a:r>
              <a:rPr lang="en-US" sz="2400" b="1" dirty="0" smtClean="0"/>
              <a:t>Record Keeping</a:t>
            </a:r>
            <a:endParaRPr lang="en-US" sz="2400" b="1" dirty="0"/>
          </a:p>
        </p:txBody>
      </p:sp>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5363" y="3208020"/>
            <a:ext cx="3093954" cy="2058886"/>
          </a:xfrm>
          <a:prstGeom prst="rect">
            <a:avLst/>
          </a:prstGeom>
          <a:ln>
            <a:solidFill>
              <a:schemeClr val="accent1"/>
            </a:solidFill>
          </a:ln>
        </p:spPr>
      </p:pic>
      <p:pic>
        <p:nvPicPr>
          <p:cNvPr id="8"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363" y="1173481"/>
            <a:ext cx="3093953" cy="1985771"/>
          </a:xfrm>
          <a:prstGeom prst="rect">
            <a:avLst/>
          </a:prstGeom>
          <a:ln>
            <a:solidFill>
              <a:schemeClr val="accent1"/>
            </a:solidFill>
          </a:ln>
        </p:spPr>
      </p:pic>
      <p:pic>
        <p:nvPicPr>
          <p:cNvPr id="9" name="Content Placeholder 5"/>
          <p:cNvPicPr>
            <a:picLocks noChangeAspect="1"/>
          </p:cNvPicPr>
          <p:nvPr/>
        </p:nvPicPr>
        <p:blipFill rotWithShape="1">
          <a:blip r:embed="rId6">
            <a:extLst>
              <a:ext uri="{28A0092B-C50C-407E-A947-70E740481C1C}">
                <a14:useLocalDpi xmlns:a14="http://schemas.microsoft.com/office/drawing/2010/main" val="0"/>
              </a:ext>
            </a:extLst>
          </a:blip>
          <a:srcRect b="5661"/>
          <a:stretch/>
        </p:blipFill>
        <p:spPr>
          <a:xfrm>
            <a:off x="1196898" y="3208020"/>
            <a:ext cx="2958973" cy="2058886"/>
          </a:xfrm>
          <a:prstGeom prst="rect">
            <a:avLst/>
          </a:prstGeom>
          <a:ln>
            <a:solidFill>
              <a:schemeClr val="accent1"/>
            </a:solidFill>
          </a:ln>
        </p:spPr>
      </p:pic>
    </p:spTree>
    <p:extLst>
      <p:ext uri="{BB962C8B-B14F-4D97-AF65-F5344CB8AC3E}">
        <p14:creationId xmlns:p14="http://schemas.microsoft.com/office/powerpoint/2010/main" val="2569079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901748"/>
            <a:ext cx="3386328" cy="1021080"/>
          </a:xfrm>
        </p:spPr>
        <p:txBody>
          <a:bodyPr anchor="ctr"/>
          <a:lstStyle/>
          <a:p>
            <a:r>
              <a:rPr lang="en-US" sz="3600" dirty="0" smtClean="0"/>
              <a:t>Responsibility</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7054915"/>
              </p:ext>
            </p:extLst>
          </p:nvPr>
        </p:nvGraphicFramePr>
        <p:xfrm>
          <a:off x="658368" y="685800"/>
          <a:ext cx="7254240" cy="523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a:xfrm>
            <a:off x="8549640" y="2423160"/>
            <a:ext cx="3200400" cy="1165429"/>
          </a:xfrm>
        </p:spPr>
        <p:txBody>
          <a:bodyPr>
            <a:normAutofit/>
          </a:bodyPr>
          <a:lstStyle/>
          <a:p>
            <a:pPr algn="ctr"/>
            <a:r>
              <a:rPr lang="en-US" sz="2800" b="1" dirty="0" smtClean="0"/>
              <a:t>Within the District</a:t>
            </a:r>
            <a:endParaRPr lang="en-US" sz="2800" b="1" dirty="0"/>
          </a:p>
        </p:txBody>
      </p:sp>
    </p:spTree>
    <p:extLst>
      <p:ext uri="{BB962C8B-B14F-4D97-AF65-F5344CB8AC3E}">
        <p14:creationId xmlns:p14="http://schemas.microsoft.com/office/powerpoint/2010/main" val="2359708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Employee Compliance</a:t>
            </a:r>
            <a:endParaRPr lang="en-US" sz="4800" b="1" dirty="0"/>
          </a:p>
        </p:txBody>
      </p:sp>
      <p:sp>
        <p:nvSpPr>
          <p:cNvPr id="5" name="Content Placeholder 4"/>
          <p:cNvSpPr>
            <a:spLocks noGrp="1"/>
          </p:cNvSpPr>
          <p:nvPr>
            <p:ph sz="half" idx="1"/>
          </p:nvPr>
        </p:nvSpPr>
        <p:spPr>
          <a:xfrm>
            <a:off x="1069848" y="2187429"/>
            <a:ext cx="4754880" cy="3977640"/>
          </a:xfrm>
        </p:spPr>
        <p:txBody>
          <a:bodyPr>
            <a:normAutofit/>
          </a:bodyPr>
          <a:lstStyle/>
          <a:p>
            <a:pPr>
              <a:buFont typeface="Wingdings 2" pitchFamily="18" charset="2"/>
              <a:buChar char="Ã"/>
            </a:pPr>
            <a:r>
              <a:rPr lang="en-US" sz="3200" dirty="0" smtClean="0"/>
              <a:t>Evaluations</a:t>
            </a:r>
            <a:endParaRPr lang="en-US" sz="3200" dirty="0"/>
          </a:p>
          <a:p>
            <a:pPr>
              <a:buFont typeface="Wingdings 2" pitchFamily="18" charset="2"/>
              <a:buChar char="Ã"/>
            </a:pPr>
            <a:r>
              <a:rPr lang="en-US" sz="3200" dirty="0"/>
              <a:t>Certificates of appreciation or presentations in front of peer groups recognizing safety acumen</a:t>
            </a:r>
          </a:p>
          <a:p>
            <a:endParaRPr lang="en-US" dirty="0"/>
          </a:p>
        </p:txBody>
      </p:sp>
      <p:sp>
        <p:nvSpPr>
          <p:cNvPr id="6" name="Content Placeholder 5"/>
          <p:cNvSpPr>
            <a:spLocks noGrp="1"/>
          </p:cNvSpPr>
          <p:nvPr>
            <p:ph sz="half" idx="2"/>
          </p:nvPr>
        </p:nvSpPr>
        <p:spPr>
          <a:xfrm>
            <a:off x="6364224" y="2194560"/>
            <a:ext cx="4754880" cy="3953256"/>
          </a:xfrm>
        </p:spPr>
        <p:txBody>
          <a:bodyPr>
            <a:normAutofit/>
          </a:bodyPr>
          <a:lstStyle/>
          <a:p>
            <a:pPr>
              <a:buFont typeface="Wingdings 2" pitchFamily="18" charset="2"/>
              <a:buChar char="Ã"/>
            </a:pPr>
            <a:r>
              <a:rPr lang="en-US" sz="3200" dirty="0" smtClean="0"/>
              <a:t>Counseling</a:t>
            </a:r>
            <a:endParaRPr lang="en-US" sz="3200" dirty="0"/>
          </a:p>
          <a:p>
            <a:pPr>
              <a:buFont typeface="Wingdings 2" pitchFamily="18" charset="2"/>
              <a:buChar char="Ã"/>
            </a:pPr>
            <a:r>
              <a:rPr lang="en-US" sz="3200" dirty="0"/>
              <a:t>Evaluations</a:t>
            </a:r>
          </a:p>
          <a:p>
            <a:pPr>
              <a:buFont typeface="Wingdings 2" pitchFamily="18" charset="2"/>
              <a:buChar char="Ã"/>
            </a:pPr>
            <a:r>
              <a:rPr lang="en-US" sz="3200" dirty="0"/>
              <a:t>Classified employment regulations</a:t>
            </a:r>
          </a:p>
          <a:p>
            <a:pPr>
              <a:buFont typeface="Wingdings 2" pitchFamily="18" charset="2"/>
              <a:buChar char="Ã"/>
            </a:pPr>
            <a:r>
              <a:rPr lang="en-US" sz="3200" dirty="0"/>
              <a:t>Bargaining unit contract language</a:t>
            </a:r>
          </a:p>
          <a:p>
            <a:pPr marL="0" indent="0">
              <a:buNone/>
            </a:pPr>
            <a:endParaRPr lang="en-US" dirty="0"/>
          </a:p>
        </p:txBody>
      </p:sp>
    </p:spTree>
    <p:extLst>
      <p:ext uri="{BB962C8B-B14F-4D97-AF65-F5344CB8AC3E}">
        <p14:creationId xmlns:p14="http://schemas.microsoft.com/office/powerpoint/2010/main" val="2711575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49640" y="829056"/>
            <a:ext cx="3386328" cy="850392"/>
          </a:xfrm>
        </p:spPr>
        <p:txBody>
          <a:bodyPr>
            <a:normAutofit/>
          </a:bodyPr>
          <a:lstStyle/>
          <a:p>
            <a:r>
              <a:rPr lang="en-US" sz="3600" dirty="0" smtClean="0"/>
              <a:t>communication</a:t>
            </a:r>
            <a:endParaRPr lang="en-US" sz="3600" dirty="0"/>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15944" r="15944"/>
          <a:stretch>
            <a:fillRect/>
          </a:stretch>
        </p:blipFill>
        <p:spPr/>
      </p:pic>
      <p:sp>
        <p:nvSpPr>
          <p:cNvPr id="7" name="Text Placeholder 6"/>
          <p:cNvSpPr>
            <a:spLocks noGrp="1"/>
          </p:cNvSpPr>
          <p:nvPr>
            <p:ph type="body" sz="half" idx="2"/>
          </p:nvPr>
        </p:nvSpPr>
        <p:spPr>
          <a:xfrm>
            <a:off x="8549640" y="3642361"/>
            <a:ext cx="3200400" cy="2063496"/>
          </a:xfrm>
        </p:spPr>
        <p:txBody>
          <a:bodyPr>
            <a:normAutofit/>
          </a:bodyPr>
          <a:lstStyle/>
          <a:p>
            <a:r>
              <a:rPr lang="en-US" sz="2400" b="1" dirty="0" smtClean="0"/>
              <a:t>You cannot be retaliated against for reporting hazards or potential hazards</a:t>
            </a:r>
            <a:endParaRPr lang="en-US" sz="2400" b="1" dirty="0"/>
          </a:p>
        </p:txBody>
      </p:sp>
      <p:sp>
        <p:nvSpPr>
          <p:cNvPr id="9" name="TextBox 8"/>
          <p:cNvSpPr txBox="1"/>
          <p:nvPr/>
        </p:nvSpPr>
        <p:spPr>
          <a:xfrm rot="289435">
            <a:off x="701434" y="628435"/>
            <a:ext cx="2854959" cy="738664"/>
          </a:xfrm>
          <a:prstGeom prst="rect">
            <a:avLst/>
          </a:prstGeom>
          <a:noFill/>
        </p:spPr>
        <p:txBody>
          <a:bodyPr wrap="square" rtlCol="0">
            <a:spAutoFit/>
          </a:bodyPr>
          <a:lstStyle/>
          <a:p>
            <a:pPr algn="ctr"/>
            <a:r>
              <a:rPr lang="en-US" sz="2100" b="1" dirty="0" smtClean="0"/>
              <a:t>WRITTEN DOCUMENTATION</a:t>
            </a:r>
            <a:endParaRPr lang="en-US" sz="2100" b="1" dirty="0"/>
          </a:p>
        </p:txBody>
      </p:sp>
      <p:sp>
        <p:nvSpPr>
          <p:cNvPr id="10" name="TextBox 9"/>
          <p:cNvSpPr txBox="1"/>
          <p:nvPr/>
        </p:nvSpPr>
        <p:spPr>
          <a:xfrm rot="381597">
            <a:off x="2706624" y="2389632"/>
            <a:ext cx="2170176" cy="830997"/>
          </a:xfrm>
          <a:prstGeom prst="rect">
            <a:avLst/>
          </a:prstGeom>
          <a:noFill/>
        </p:spPr>
        <p:txBody>
          <a:bodyPr wrap="square" rtlCol="0">
            <a:spAutoFit/>
          </a:bodyPr>
          <a:lstStyle/>
          <a:p>
            <a:pPr algn="ctr"/>
            <a:r>
              <a:rPr lang="en-US" sz="2400" b="1" dirty="0" smtClean="0"/>
              <a:t>STAFF MEETINGS</a:t>
            </a:r>
            <a:endParaRPr lang="en-US" sz="2400" b="1" dirty="0"/>
          </a:p>
        </p:txBody>
      </p:sp>
      <p:sp>
        <p:nvSpPr>
          <p:cNvPr id="11" name="TextBox 10"/>
          <p:cNvSpPr txBox="1"/>
          <p:nvPr/>
        </p:nvSpPr>
        <p:spPr>
          <a:xfrm>
            <a:off x="5145024" y="4072128"/>
            <a:ext cx="1828800" cy="461665"/>
          </a:xfrm>
          <a:prstGeom prst="rect">
            <a:avLst/>
          </a:prstGeom>
          <a:noFill/>
        </p:spPr>
        <p:txBody>
          <a:bodyPr wrap="square" rtlCol="0">
            <a:spAutoFit/>
          </a:bodyPr>
          <a:lstStyle/>
          <a:p>
            <a:r>
              <a:rPr lang="en-US" sz="2400" b="1" dirty="0" smtClean="0"/>
              <a:t>POSTINGS</a:t>
            </a:r>
            <a:endParaRPr lang="en-US" sz="2400" b="1" dirty="0"/>
          </a:p>
        </p:txBody>
      </p:sp>
      <p:sp>
        <p:nvSpPr>
          <p:cNvPr id="12" name="TextBox 11"/>
          <p:cNvSpPr txBox="1"/>
          <p:nvPr/>
        </p:nvSpPr>
        <p:spPr>
          <a:xfrm rot="263563">
            <a:off x="2092337" y="4267200"/>
            <a:ext cx="2077327" cy="1107996"/>
          </a:xfrm>
          <a:prstGeom prst="rect">
            <a:avLst/>
          </a:prstGeom>
          <a:noFill/>
        </p:spPr>
        <p:txBody>
          <a:bodyPr wrap="square" rtlCol="0">
            <a:spAutoFit/>
          </a:bodyPr>
          <a:lstStyle/>
          <a:p>
            <a:pPr algn="ctr"/>
            <a:r>
              <a:rPr lang="en-US" sz="2200" b="1" dirty="0" smtClean="0"/>
              <a:t>FORMAL &amp; INFORMAL TRAINING</a:t>
            </a:r>
            <a:endParaRPr lang="en-US" sz="2200" b="1" dirty="0"/>
          </a:p>
        </p:txBody>
      </p:sp>
      <p:sp>
        <p:nvSpPr>
          <p:cNvPr id="13" name="Down Arrow 12"/>
          <p:cNvSpPr/>
          <p:nvPr/>
        </p:nvSpPr>
        <p:spPr>
          <a:xfrm>
            <a:off x="6583680" y="3523488"/>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169408" y="3535680"/>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542618">
            <a:off x="4449840" y="2071608"/>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42618">
            <a:off x="3017513" y="1929853"/>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542618">
            <a:off x="2972503" y="284148"/>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2618">
            <a:off x="1149799" y="153769"/>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2618">
            <a:off x="3526421" y="3797807"/>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542618">
            <a:off x="2508778" y="3715849"/>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387840" y="2069572"/>
            <a:ext cx="2518464" cy="1200329"/>
          </a:xfrm>
          <a:prstGeom prst="rect">
            <a:avLst/>
          </a:prstGeom>
        </p:spPr>
        <p:txBody>
          <a:bodyPr wrap="square">
            <a:spAutoFit/>
          </a:bodyPr>
          <a:lstStyle/>
          <a:p>
            <a:pPr lvl="0" defTabSz="914400">
              <a:spcBef>
                <a:spcPts val="1000"/>
              </a:spcBef>
              <a:buClr>
                <a:srgbClr val="D34817">
                  <a:lumMod val="75000"/>
                </a:srgbClr>
              </a:buClr>
              <a:buSzPct val="85000"/>
            </a:pPr>
            <a:r>
              <a:rPr lang="en-US" sz="2400" b="1" dirty="0"/>
              <a:t>Ways to communicate safety</a:t>
            </a:r>
          </a:p>
        </p:txBody>
      </p:sp>
      <p:sp>
        <p:nvSpPr>
          <p:cNvPr id="3" name="Left Arrow 2"/>
          <p:cNvSpPr/>
          <p:nvPr/>
        </p:nvSpPr>
        <p:spPr>
          <a:xfrm>
            <a:off x="8449056" y="2361610"/>
            <a:ext cx="816864" cy="39475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123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23" y="502920"/>
            <a:ext cx="3571335" cy="1179576"/>
          </a:xfrm>
        </p:spPr>
        <p:txBody>
          <a:bodyPr>
            <a:noAutofit/>
          </a:bodyPr>
          <a:lstStyle/>
          <a:p>
            <a:pPr algn="ctr"/>
            <a:r>
              <a:rPr lang="en-US" sz="4000" dirty="0" smtClean="0"/>
              <a:t>Hazard assessment</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3405" y="1159103"/>
            <a:ext cx="5435347" cy="407126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 Placeholder 3"/>
          <p:cNvSpPr>
            <a:spLocks noGrp="1"/>
          </p:cNvSpPr>
          <p:nvPr>
            <p:ph type="body" sz="half" idx="2"/>
          </p:nvPr>
        </p:nvSpPr>
        <p:spPr>
          <a:xfrm>
            <a:off x="8549640" y="1950719"/>
            <a:ext cx="3200400" cy="3486913"/>
          </a:xfrm>
        </p:spPr>
        <p:txBody>
          <a:bodyPr>
            <a:normAutofit/>
          </a:bodyPr>
          <a:lstStyle/>
          <a:p>
            <a:r>
              <a:rPr lang="en-US" sz="2800" b="1" dirty="0" smtClean="0"/>
              <a:t>Ways to assess a hazard</a:t>
            </a:r>
          </a:p>
          <a:p>
            <a:pPr marL="342900" indent="-342900">
              <a:buFont typeface="Wingdings 2" pitchFamily="18" charset="2"/>
              <a:buChar char="Ã"/>
            </a:pPr>
            <a:r>
              <a:rPr lang="en-US" sz="2400" dirty="0"/>
              <a:t>Semiannual Site Safety Inspection</a:t>
            </a:r>
          </a:p>
          <a:p>
            <a:pPr marL="342900" indent="-342900">
              <a:buFont typeface="Wingdings 2" pitchFamily="18" charset="2"/>
              <a:buChar char="Ã"/>
            </a:pPr>
            <a:r>
              <a:rPr lang="en-US" sz="2400" dirty="0"/>
              <a:t>Safety Data Sheets</a:t>
            </a:r>
          </a:p>
          <a:p>
            <a:pPr marL="342900" indent="-342900">
              <a:buFont typeface="Wingdings 2" pitchFamily="18" charset="2"/>
              <a:buChar char="Ã"/>
            </a:pPr>
            <a:r>
              <a:rPr lang="en-US" sz="2400" dirty="0"/>
              <a:t>Employee report of a safety </a:t>
            </a:r>
            <a:r>
              <a:rPr lang="en-US" sz="2400" dirty="0" smtClean="0"/>
              <a:t>hazard</a:t>
            </a:r>
            <a:endParaRPr lang="en-US" sz="2400" dirty="0"/>
          </a:p>
        </p:txBody>
      </p:sp>
      <p:sp>
        <p:nvSpPr>
          <p:cNvPr id="6" name="TextBox 5"/>
          <p:cNvSpPr txBox="1"/>
          <p:nvPr/>
        </p:nvSpPr>
        <p:spPr>
          <a:xfrm>
            <a:off x="2414015" y="5437632"/>
            <a:ext cx="3589969" cy="830997"/>
          </a:xfrm>
          <a:prstGeom prst="rect">
            <a:avLst/>
          </a:prstGeom>
          <a:noFill/>
        </p:spPr>
        <p:txBody>
          <a:bodyPr wrap="square" rtlCol="0">
            <a:spAutoFit/>
          </a:bodyPr>
          <a:lstStyle/>
          <a:p>
            <a:pPr algn="ctr"/>
            <a:r>
              <a:rPr lang="en-US" sz="2400" b="1" dirty="0" smtClean="0"/>
              <a:t>What is wrong with this picture?</a:t>
            </a:r>
            <a:endParaRPr lang="en-US" sz="2400" b="1" dirty="0"/>
          </a:p>
        </p:txBody>
      </p:sp>
    </p:spTree>
    <p:extLst>
      <p:ext uri="{BB962C8B-B14F-4D97-AF65-F5344CB8AC3E}">
        <p14:creationId xmlns:p14="http://schemas.microsoft.com/office/powerpoint/2010/main" val="1588297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331266"/>
            <a:ext cx="3200400" cy="1191768"/>
          </a:xfrm>
        </p:spPr>
        <p:txBody>
          <a:bodyPr>
            <a:normAutofit/>
          </a:bodyPr>
          <a:lstStyle/>
          <a:p>
            <a:r>
              <a:rPr lang="en-US" sz="3600" dirty="0" smtClean="0"/>
              <a:t>Accident investigation</a:t>
            </a: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7320" y="743712"/>
            <a:ext cx="5603542" cy="4340352"/>
          </a:xfrm>
        </p:spPr>
      </p:pic>
      <p:sp>
        <p:nvSpPr>
          <p:cNvPr id="4" name="Text Placeholder 3"/>
          <p:cNvSpPr>
            <a:spLocks noGrp="1"/>
          </p:cNvSpPr>
          <p:nvPr>
            <p:ph type="body" sz="half" idx="2"/>
          </p:nvPr>
        </p:nvSpPr>
        <p:spPr>
          <a:xfrm>
            <a:off x="8229600" y="1597152"/>
            <a:ext cx="3830127" cy="5036576"/>
          </a:xfrm>
        </p:spPr>
        <p:txBody>
          <a:bodyPr>
            <a:normAutofit/>
          </a:bodyPr>
          <a:lstStyle/>
          <a:p>
            <a:r>
              <a:rPr lang="en-US" sz="2400" b="1" dirty="0"/>
              <a:t>If you are in an accident or have an injury the district is required to fill out the following:</a:t>
            </a:r>
          </a:p>
          <a:p>
            <a:pPr marL="342900" indent="-342900">
              <a:buFont typeface="Wingdings 2" pitchFamily="18" charset="2"/>
              <a:buChar char="Ã"/>
            </a:pPr>
            <a:r>
              <a:rPr lang="en-US" sz="2100" dirty="0">
                <a:solidFill>
                  <a:schemeClr val="tx1"/>
                </a:solidFill>
              </a:rPr>
              <a:t>Form 78 – Supervisors report of injury/illness</a:t>
            </a:r>
          </a:p>
          <a:p>
            <a:pPr marL="342900" indent="-342900">
              <a:buFont typeface="Wingdings 2" pitchFamily="18" charset="2"/>
              <a:buChar char="Ã"/>
            </a:pPr>
            <a:r>
              <a:rPr lang="en-US" sz="2100" dirty="0">
                <a:solidFill>
                  <a:schemeClr val="tx1"/>
                </a:solidFill>
              </a:rPr>
              <a:t>Workers’ Compensation Claim Form (DWC-7) must be provided within twenty-four (24) hours of knowledge of any work-related injury or illness</a:t>
            </a:r>
          </a:p>
          <a:p>
            <a:pPr marL="342900" indent="-342900">
              <a:buFont typeface="Wingdings 2" pitchFamily="18" charset="2"/>
              <a:buChar char="Ã"/>
            </a:pPr>
            <a:r>
              <a:rPr lang="en-US" sz="2100" dirty="0">
                <a:solidFill>
                  <a:schemeClr val="tx1"/>
                </a:solidFill>
              </a:rPr>
              <a:t>Witness </a:t>
            </a:r>
            <a:r>
              <a:rPr lang="en-US" sz="2100" dirty="0" smtClean="0">
                <a:solidFill>
                  <a:schemeClr val="tx1"/>
                </a:solidFill>
              </a:rPr>
              <a:t>statements</a:t>
            </a:r>
            <a:endParaRPr lang="en-US" sz="2100" dirty="0">
              <a:solidFill>
                <a:schemeClr val="tx1"/>
              </a:solidFill>
            </a:endParaRPr>
          </a:p>
        </p:txBody>
      </p:sp>
      <p:pic>
        <p:nvPicPr>
          <p:cNvPr id="7"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8700"/>
            <a:ext cx="5583936" cy="2199299"/>
          </a:xfrm>
          <a:prstGeom prst="rect">
            <a:avLst/>
          </a:prstGeom>
        </p:spPr>
      </p:pic>
      <p:sp>
        <p:nvSpPr>
          <p:cNvPr id="8" name="TextBox 7"/>
          <p:cNvSpPr txBox="1"/>
          <p:nvPr/>
        </p:nvSpPr>
        <p:spPr>
          <a:xfrm>
            <a:off x="249936" y="4925568"/>
            <a:ext cx="5004816" cy="1708160"/>
          </a:xfrm>
          <a:prstGeom prst="rect">
            <a:avLst/>
          </a:prstGeom>
          <a:noFill/>
        </p:spPr>
        <p:txBody>
          <a:bodyPr wrap="square" rtlCol="0">
            <a:spAutoFit/>
          </a:bodyPr>
          <a:lstStyle/>
          <a:p>
            <a:pPr algn="ctr"/>
            <a:r>
              <a:rPr lang="en-US" sz="2100" b="1" dirty="0">
                <a:latin typeface="Arial" pitchFamily="34" charset="0"/>
                <a:cs typeface="Arial" pitchFamily="34" charset="0"/>
              </a:rPr>
              <a:t>If injured after normal business hours and you go to the hospital other than for first aid or observation then you must report the injury to the closest CA-OSHA office </a:t>
            </a:r>
          </a:p>
        </p:txBody>
      </p:sp>
    </p:spTree>
    <p:extLst>
      <p:ext uri="{BB962C8B-B14F-4D97-AF65-F5344CB8AC3E}">
        <p14:creationId xmlns:p14="http://schemas.microsoft.com/office/powerpoint/2010/main" val="83175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438912"/>
            <a:ext cx="3200400" cy="1301496"/>
          </a:xfrm>
        </p:spPr>
        <p:txBody>
          <a:bodyPr>
            <a:normAutofit/>
          </a:bodyPr>
          <a:lstStyle/>
          <a:p>
            <a:pPr algn="ctr"/>
            <a:r>
              <a:rPr lang="en-US" sz="3600" dirty="0" smtClean="0"/>
              <a:t>Correcting a hazard</a:t>
            </a:r>
            <a:endParaRPr lang="en-US" sz="36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1797" y="685800"/>
            <a:ext cx="3764756" cy="5019675"/>
          </a:xfrm>
          <a:ln>
            <a:solidFill>
              <a:schemeClr val="accent1"/>
            </a:solidFill>
          </a:ln>
        </p:spPr>
      </p:pic>
      <p:sp>
        <p:nvSpPr>
          <p:cNvPr id="4" name="Text Placeholder 3"/>
          <p:cNvSpPr>
            <a:spLocks noGrp="1"/>
          </p:cNvSpPr>
          <p:nvPr>
            <p:ph type="body" sz="half" idx="2"/>
          </p:nvPr>
        </p:nvSpPr>
        <p:spPr>
          <a:xfrm>
            <a:off x="8549640" y="2040673"/>
            <a:ext cx="3276600" cy="4299167"/>
          </a:xfrm>
        </p:spPr>
        <p:txBody>
          <a:bodyPr>
            <a:normAutofit/>
          </a:bodyPr>
          <a:lstStyle/>
          <a:p>
            <a:r>
              <a:rPr lang="en-US" sz="2400" b="1" dirty="0"/>
              <a:t>Minor hazards may be corrected by site staff &amp; some hazards require assistance </a:t>
            </a:r>
            <a:r>
              <a:rPr lang="en-US" sz="2400" b="1" dirty="0" smtClean="0"/>
              <a:t>from:</a:t>
            </a:r>
          </a:p>
          <a:p>
            <a:pPr marL="342900" indent="-342900">
              <a:buFont typeface="Wingdings 2" pitchFamily="18" charset="2"/>
              <a:buChar char="Ã"/>
            </a:pPr>
            <a:r>
              <a:rPr lang="en-US" sz="2000" b="1" dirty="0" smtClean="0">
                <a:solidFill>
                  <a:schemeClr val="tx1"/>
                </a:solidFill>
              </a:rPr>
              <a:t>Physical Plant Operations</a:t>
            </a:r>
          </a:p>
          <a:p>
            <a:pPr marL="342900" indent="-342900">
              <a:buFont typeface="Wingdings 2" pitchFamily="18" charset="2"/>
              <a:buChar char="Ã"/>
            </a:pPr>
            <a:r>
              <a:rPr lang="en-US" sz="2000" b="1" dirty="0" smtClean="0">
                <a:solidFill>
                  <a:schemeClr val="tx1"/>
                </a:solidFill>
              </a:rPr>
              <a:t>Safety Office</a:t>
            </a:r>
          </a:p>
          <a:p>
            <a:pPr marL="342900" indent="-342900">
              <a:buFont typeface="Wingdings 2" pitchFamily="18" charset="2"/>
              <a:buChar char="Ã"/>
            </a:pPr>
            <a:r>
              <a:rPr lang="en-US" sz="2000" b="1" dirty="0" smtClean="0">
                <a:solidFill>
                  <a:schemeClr val="tx1"/>
                </a:solidFill>
              </a:rPr>
              <a:t>Outside Contractors, Vendors or Consultants</a:t>
            </a:r>
            <a:endParaRPr lang="en-US" sz="2000" b="1" dirty="0">
              <a:solidFill>
                <a:schemeClr val="tx1"/>
              </a:solidFill>
            </a:endParaRPr>
          </a:p>
        </p:txBody>
      </p:sp>
      <p:sp>
        <p:nvSpPr>
          <p:cNvPr id="3" name="TextBox 2"/>
          <p:cNvSpPr txBox="1"/>
          <p:nvPr/>
        </p:nvSpPr>
        <p:spPr>
          <a:xfrm>
            <a:off x="4852416" y="5121610"/>
            <a:ext cx="2609088" cy="830997"/>
          </a:xfrm>
          <a:prstGeom prst="rect">
            <a:avLst/>
          </a:prstGeom>
          <a:solidFill>
            <a:schemeClr val="accent3">
              <a:lumMod val="60000"/>
              <a:lumOff val="40000"/>
            </a:schemeClr>
          </a:solidFill>
          <a:ln>
            <a:solidFill>
              <a:schemeClr val="accent1"/>
            </a:solidFill>
          </a:ln>
        </p:spPr>
        <p:txBody>
          <a:bodyPr wrap="square" rtlCol="0">
            <a:spAutoFit/>
          </a:bodyPr>
          <a:lstStyle/>
          <a:p>
            <a:pPr algn="ctr"/>
            <a:r>
              <a:rPr lang="en-US" sz="2400" b="1" dirty="0" smtClean="0"/>
              <a:t>Can you see a problem?</a:t>
            </a:r>
            <a:endParaRPr lang="en-US" sz="2400" b="1" dirty="0"/>
          </a:p>
        </p:txBody>
      </p:sp>
    </p:spTree>
    <p:extLst>
      <p:ext uri="{BB962C8B-B14F-4D97-AF65-F5344CB8AC3E}">
        <p14:creationId xmlns:p14="http://schemas.microsoft.com/office/powerpoint/2010/main" val="1320446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31648"/>
            <a:ext cx="3200400" cy="1240536"/>
          </a:xfrm>
        </p:spPr>
        <p:txBody>
          <a:bodyPr>
            <a:normAutofit/>
          </a:bodyPr>
          <a:lstStyle/>
          <a:p>
            <a:pPr algn="ctr"/>
            <a:r>
              <a:rPr lang="en-US" sz="3600" dirty="0" smtClean="0"/>
              <a:t>Training for you</a:t>
            </a:r>
            <a:endParaRPr lang="en-US" sz="3600" dirty="0"/>
          </a:p>
        </p:txBody>
      </p:sp>
      <p:pic>
        <p:nvPicPr>
          <p:cNvPr id="5" name="Content Placeholder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680"/>
          <a:stretch/>
        </p:blipFill>
        <p:spPr>
          <a:xfrm>
            <a:off x="734683" y="1207698"/>
            <a:ext cx="6711950" cy="435963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 Placeholder 3"/>
          <p:cNvSpPr>
            <a:spLocks noGrp="1"/>
          </p:cNvSpPr>
          <p:nvPr>
            <p:ph type="body" sz="half" idx="2"/>
          </p:nvPr>
        </p:nvSpPr>
        <p:spPr>
          <a:xfrm>
            <a:off x="8195095" y="1621536"/>
            <a:ext cx="3864634" cy="5236464"/>
          </a:xfrm>
        </p:spPr>
        <p:txBody>
          <a:bodyPr>
            <a:noAutofit/>
          </a:bodyPr>
          <a:lstStyle/>
          <a:p>
            <a:pPr marL="342900" indent="-342900">
              <a:buFont typeface="Wingdings 2" pitchFamily="18" charset="2"/>
              <a:buChar char="Ã"/>
            </a:pPr>
            <a:r>
              <a:rPr lang="en-US" sz="2100" dirty="0"/>
              <a:t>If you are a new employee</a:t>
            </a:r>
          </a:p>
          <a:p>
            <a:pPr marL="342900" indent="-342900">
              <a:buFont typeface="Wingdings 2" pitchFamily="18" charset="2"/>
              <a:buChar char="Ã"/>
            </a:pPr>
            <a:r>
              <a:rPr lang="en-US" sz="2100" dirty="0"/>
              <a:t>Prior to new job assignments</a:t>
            </a:r>
          </a:p>
          <a:p>
            <a:pPr marL="342900" indent="-342900">
              <a:buFont typeface="Wingdings 2" pitchFamily="18" charset="2"/>
              <a:buChar char="Ã"/>
            </a:pPr>
            <a:r>
              <a:rPr lang="en-US" sz="2100" dirty="0"/>
              <a:t>When new substances, processes, procedures or equipment are introduced to the workplace</a:t>
            </a:r>
          </a:p>
          <a:p>
            <a:pPr marL="342900" indent="-342900">
              <a:buFont typeface="Wingdings 2" pitchFamily="18" charset="2"/>
              <a:buChar char="Ã"/>
            </a:pPr>
            <a:r>
              <a:rPr lang="en-US" sz="2100" dirty="0"/>
              <a:t>Whenever the employer is made aware of a new or previously unrecognized hazard</a:t>
            </a:r>
          </a:p>
          <a:p>
            <a:pPr marL="342900" indent="-342900">
              <a:buFont typeface="Wingdings 2" pitchFamily="18" charset="2"/>
              <a:buChar char="Ã"/>
            </a:pPr>
            <a:r>
              <a:rPr lang="en-US" sz="2100" dirty="0"/>
              <a:t>All workers on job specific </a:t>
            </a:r>
            <a:r>
              <a:rPr lang="en-US" sz="2100" dirty="0" smtClean="0"/>
              <a:t>hazards</a:t>
            </a:r>
            <a:endParaRPr lang="en-US" sz="2100" dirty="0"/>
          </a:p>
        </p:txBody>
      </p:sp>
    </p:spTree>
    <p:extLst>
      <p:ext uri="{BB962C8B-B14F-4D97-AF65-F5344CB8AC3E}">
        <p14:creationId xmlns:p14="http://schemas.microsoft.com/office/powerpoint/2010/main" val="2361097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502920"/>
            <a:ext cx="3200400" cy="1737360"/>
          </a:xfrm>
        </p:spPr>
        <p:txBody>
          <a:bodyPr>
            <a:normAutofit/>
          </a:bodyPr>
          <a:lstStyle/>
          <a:p>
            <a:pPr algn="ctr"/>
            <a:r>
              <a:rPr lang="en-US" sz="3600" dirty="0" smtClean="0"/>
              <a:t>What training is required?</a:t>
            </a:r>
            <a:endParaRPr lang="en-US" sz="36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0392" y="743712"/>
            <a:ext cx="6711950" cy="4779264"/>
          </a:xfrm>
        </p:spPr>
      </p:pic>
      <p:sp>
        <p:nvSpPr>
          <p:cNvPr id="4" name="Text Placeholder 3"/>
          <p:cNvSpPr>
            <a:spLocks noGrp="1"/>
          </p:cNvSpPr>
          <p:nvPr>
            <p:ph type="body" sz="half" idx="2"/>
          </p:nvPr>
        </p:nvSpPr>
        <p:spPr>
          <a:xfrm>
            <a:off x="8549640" y="2423160"/>
            <a:ext cx="3200400" cy="3611880"/>
          </a:xfrm>
        </p:spPr>
        <p:txBody>
          <a:bodyPr>
            <a:normAutofit/>
          </a:bodyPr>
          <a:lstStyle/>
          <a:p>
            <a:pPr marL="342900" indent="-342900">
              <a:buFont typeface="Wingdings 2" pitchFamily="18" charset="2"/>
              <a:buChar char="Ã"/>
            </a:pPr>
            <a:r>
              <a:rPr lang="en-US" sz="2200" b="1" dirty="0"/>
              <a:t>Injury Illness Prevention Program (IIPP)</a:t>
            </a:r>
          </a:p>
          <a:p>
            <a:pPr marL="342900" indent="-342900">
              <a:buFont typeface="Wingdings 2" pitchFamily="18" charset="2"/>
              <a:buChar char="Ã"/>
            </a:pPr>
            <a:r>
              <a:rPr lang="en-US" sz="2200" b="1" dirty="0"/>
              <a:t>Hazard Communication (HAZCOM)</a:t>
            </a:r>
          </a:p>
          <a:p>
            <a:pPr marL="342900" indent="-342900">
              <a:buFont typeface="Wingdings 2" pitchFamily="18" charset="2"/>
              <a:buChar char="Ã"/>
            </a:pPr>
            <a:r>
              <a:rPr lang="en-US" sz="2200" b="1" dirty="0"/>
              <a:t>Bloodborne Pathogen (BBP)</a:t>
            </a:r>
          </a:p>
          <a:p>
            <a:pPr marL="342900" indent="-342900">
              <a:buFont typeface="Wingdings 2" pitchFamily="18" charset="2"/>
              <a:buChar char="Ã"/>
            </a:pPr>
            <a:r>
              <a:rPr lang="en-US" sz="2200" b="1" dirty="0"/>
              <a:t>Fire </a:t>
            </a:r>
            <a:r>
              <a:rPr lang="en-US" sz="2200" b="1" dirty="0" smtClean="0"/>
              <a:t>Safety</a:t>
            </a:r>
            <a:endParaRPr lang="en-US" sz="2200" b="1" dirty="0"/>
          </a:p>
        </p:txBody>
      </p:sp>
      <p:sp>
        <p:nvSpPr>
          <p:cNvPr id="8" name="Content Placeholder 2"/>
          <p:cNvSpPr txBox="1">
            <a:spLocks/>
          </p:cNvSpPr>
          <p:nvPr/>
        </p:nvSpPr>
        <p:spPr>
          <a:xfrm>
            <a:off x="592388" y="4226321"/>
            <a:ext cx="4108968" cy="2334409"/>
          </a:xfrm>
          <a:prstGeom prst="roundRect">
            <a:avLst/>
          </a:prstGeom>
          <a:solidFill>
            <a:schemeClr val="bg1">
              <a:lumMod val="85000"/>
            </a:schemeClr>
          </a:solidFill>
        </p:spPr>
        <p:style>
          <a:lnRef idx="2">
            <a:schemeClr val="accent5"/>
          </a:lnRef>
          <a:fillRef idx="1">
            <a:schemeClr val="lt1"/>
          </a:fillRef>
          <a:effectRef idx="0">
            <a:schemeClr val="accent5"/>
          </a:effectRef>
          <a:fontRef idx="minor">
            <a:schemeClr val="dk1"/>
          </a:fontRef>
        </p:style>
        <p:txBody>
          <a:bodyPr anchor="ctr">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US" sz="2250" b="1" dirty="0" smtClean="0"/>
              <a:t>There are other areas of safety that may be more specific for the area you work in and would be covered as a job specific type training</a:t>
            </a:r>
            <a:endParaRPr lang="en-US" sz="2250" b="1" dirty="0"/>
          </a:p>
        </p:txBody>
      </p:sp>
    </p:spTree>
    <p:extLst>
      <p:ext uri="{BB962C8B-B14F-4D97-AF65-F5344CB8AC3E}">
        <p14:creationId xmlns:p14="http://schemas.microsoft.com/office/powerpoint/2010/main" val="51057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860863" cy="1462346"/>
          </a:xfrm>
        </p:spPr>
        <p:txBody>
          <a:bodyPr>
            <a:normAutofit/>
          </a:bodyPr>
          <a:lstStyle/>
          <a:p>
            <a:pPr algn="ctr"/>
            <a:r>
              <a:rPr lang="en-US" sz="3600" b="1" dirty="0" smtClean="0"/>
              <a:t>3 Men descend to their death, overcome by poisonous gas underground</a:t>
            </a:r>
            <a:endParaRPr lang="en-US" sz="3600" b="1" dirty="0"/>
          </a:p>
        </p:txBody>
      </p:sp>
      <p:sp>
        <p:nvSpPr>
          <p:cNvPr id="3" name="Content Placeholder 2"/>
          <p:cNvSpPr>
            <a:spLocks noGrp="1"/>
          </p:cNvSpPr>
          <p:nvPr>
            <p:ph idx="1"/>
          </p:nvPr>
        </p:nvSpPr>
        <p:spPr>
          <a:xfrm>
            <a:off x="646112" y="2398143"/>
            <a:ext cx="10896032" cy="3850256"/>
          </a:xfrm>
        </p:spPr>
        <p:txBody>
          <a:bodyPr>
            <a:normAutofit lnSpcReduction="10000"/>
          </a:bodyPr>
          <a:lstStyle/>
          <a:p>
            <a:r>
              <a:rPr lang="en-US" sz="2800" b="1" dirty="0" smtClean="0"/>
              <a:t>Miami Herald</a:t>
            </a:r>
          </a:p>
          <a:p>
            <a:r>
              <a:rPr lang="en-US" sz="2800" b="1" dirty="0"/>
              <a:t> </a:t>
            </a:r>
            <a:r>
              <a:rPr lang="en-US" sz="2800" b="1" dirty="0" smtClean="0"/>
              <a:t>…three </a:t>
            </a:r>
            <a:r>
              <a:rPr lang="en-US" sz="2800" b="1" dirty="0"/>
              <a:t>workers from a private </a:t>
            </a:r>
            <a:r>
              <a:rPr lang="en-US" sz="2800" b="1" dirty="0" smtClean="0"/>
              <a:t>contractor [Higgins] </a:t>
            </a:r>
            <a:r>
              <a:rPr lang="en-US" sz="2800" b="1" dirty="0"/>
              <a:t>tasked with fixing a roadway climbed into a hole in the ground and, ultimately, to their deaths</a:t>
            </a:r>
            <a:r>
              <a:rPr lang="en-US" sz="2800" b="1" dirty="0" smtClean="0"/>
              <a:t>.</a:t>
            </a:r>
          </a:p>
          <a:p>
            <a:r>
              <a:rPr lang="en-US" sz="2800" dirty="0"/>
              <a:t/>
            </a:r>
            <a:br>
              <a:rPr lang="en-US" sz="2800" dirty="0"/>
            </a:br>
            <a:r>
              <a:rPr lang="en-US" sz="2800" b="1" dirty="0"/>
              <a:t>In April, 2002, an Occupational Safety and Health Administration inspection of a Higgins project in a Marco Island manhole resulted in a $2,500 fine that got settled for $1,875.</a:t>
            </a:r>
          </a:p>
          <a:p>
            <a:pPr marL="0" indent="0">
              <a:buNone/>
            </a:pPr>
            <a:endParaRPr lang="en-US" dirty="0"/>
          </a:p>
        </p:txBody>
      </p:sp>
    </p:spTree>
    <p:extLst>
      <p:ext uri="{BB962C8B-B14F-4D97-AF65-F5344CB8AC3E}">
        <p14:creationId xmlns:p14="http://schemas.microsoft.com/office/powerpoint/2010/main" val="28318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5865" y="265045"/>
            <a:ext cx="3838447" cy="1099667"/>
          </a:xfrm>
        </p:spPr>
        <p:txBody>
          <a:bodyPr anchor="ctr">
            <a:noAutofit/>
          </a:bodyPr>
          <a:lstStyle/>
          <a:p>
            <a:pPr algn="ctr"/>
            <a:r>
              <a:rPr lang="en-US" sz="4000" b="1" dirty="0" smtClean="0"/>
              <a:t>Recordkeeping</a:t>
            </a:r>
            <a:endParaRPr lang="en-US" sz="4000" b="1" dirty="0"/>
          </a:p>
        </p:txBody>
      </p:sp>
      <p:sp>
        <p:nvSpPr>
          <p:cNvPr id="3" name="Content Placeholder 2"/>
          <p:cNvSpPr>
            <a:spLocks noGrp="1"/>
          </p:cNvSpPr>
          <p:nvPr>
            <p:ph idx="1"/>
          </p:nvPr>
        </p:nvSpPr>
        <p:spPr>
          <a:xfrm>
            <a:off x="8523128" y="1278966"/>
            <a:ext cx="3462236" cy="4897548"/>
          </a:xfrm>
        </p:spPr>
        <p:txBody>
          <a:bodyPr>
            <a:normAutofit lnSpcReduction="10000"/>
          </a:bodyPr>
          <a:lstStyle/>
          <a:p>
            <a:pPr marL="0" indent="0">
              <a:buNone/>
            </a:pPr>
            <a:r>
              <a:rPr lang="en-US" sz="2800" b="1" dirty="0" smtClean="0"/>
              <a:t>For Supervisors</a:t>
            </a:r>
          </a:p>
          <a:p>
            <a:r>
              <a:rPr lang="en-US" sz="2400" b="1" dirty="0" smtClean="0">
                <a:solidFill>
                  <a:schemeClr val="accent2"/>
                </a:solidFill>
              </a:rPr>
              <a:t>Supervisor’s </a:t>
            </a:r>
            <a:r>
              <a:rPr lang="en-US" sz="2400" b="1" dirty="0">
                <a:solidFill>
                  <a:schemeClr val="accent2"/>
                </a:solidFill>
              </a:rPr>
              <a:t>Report of Accident/Injury</a:t>
            </a:r>
          </a:p>
          <a:p>
            <a:r>
              <a:rPr lang="en-US" sz="2400" b="1" dirty="0">
                <a:solidFill>
                  <a:schemeClr val="accent2"/>
                </a:solidFill>
              </a:rPr>
              <a:t>Inspection Forms</a:t>
            </a:r>
          </a:p>
          <a:p>
            <a:r>
              <a:rPr lang="en-US" sz="2400" b="1" dirty="0">
                <a:solidFill>
                  <a:schemeClr val="accent2"/>
                </a:solidFill>
              </a:rPr>
              <a:t>Training</a:t>
            </a:r>
          </a:p>
          <a:p>
            <a:r>
              <a:rPr lang="en-US" sz="2400" b="1" dirty="0">
                <a:solidFill>
                  <a:schemeClr val="accent2"/>
                </a:solidFill>
              </a:rPr>
              <a:t>Accident </a:t>
            </a:r>
            <a:r>
              <a:rPr lang="en-US" sz="2400" b="1" dirty="0" smtClean="0">
                <a:solidFill>
                  <a:schemeClr val="accent2"/>
                </a:solidFill>
              </a:rPr>
              <a:t>Investigations</a:t>
            </a:r>
          </a:p>
          <a:p>
            <a:pPr marL="0" indent="0">
              <a:buNone/>
            </a:pPr>
            <a:endParaRPr lang="en-US" sz="2400" b="1" dirty="0">
              <a:solidFill>
                <a:schemeClr val="accent2"/>
              </a:solidFill>
            </a:endParaRPr>
          </a:p>
          <a:p>
            <a:pPr marL="0" indent="0">
              <a:buNone/>
            </a:pPr>
            <a:r>
              <a:rPr lang="en-US" sz="2800" b="1" dirty="0" smtClean="0"/>
              <a:t>Employees</a:t>
            </a:r>
          </a:p>
          <a:p>
            <a:pPr marL="0" indent="0">
              <a:buNone/>
            </a:pPr>
            <a:r>
              <a:rPr lang="en-US" sz="2400" b="1" dirty="0" smtClean="0">
                <a:solidFill>
                  <a:schemeClr val="accent2"/>
                </a:solidFill>
              </a:rPr>
              <a:t>Remember you need to sign-in when receiving training</a:t>
            </a:r>
            <a:endParaRPr lang="en-US" sz="2400" b="1" dirty="0">
              <a:solidFill>
                <a:schemeClr val="accent2"/>
              </a:solidFill>
            </a:endParaRPr>
          </a:p>
        </p:txBody>
      </p:sp>
      <p:pic>
        <p:nvPicPr>
          <p:cNvPr id="1026" name="Picture 2" descr="\\PRDECHOME13\13\135\135028\Desktop\Pics\IIPP\Documen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432" y="1887320"/>
            <a:ext cx="4608346" cy="39353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039381" y="558860"/>
            <a:ext cx="3838447" cy="10996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dirty="0" smtClean="0"/>
              <a:t>Lastly</a:t>
            </a:r>
            <a:endParaRPr lang="en-US" sz="4000" dirty="0"/>
          </a:p>
        </p:txBody>
      </p:sp>
    </p:spTree>
    <p:extLst>
      <p:ext uri="{BB962C8B-B14F-4D97-AF65-F5344CB8AC3E}">
        <p14:creationId xmlns:p14="http://schemas.microsoft.com/office/powerpoint/2010/main" val="3164750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Rockwell Extra Bold" panose="02060903040505020403" pitchFamily="18" charset="0"/>
              </a:rPr>
              <a:t>Topic 2</a:t>
            </a:r>
            <a:endParaRPr lang="en-US" sz="6000" b="1" dirty="0">
              <a:latin typeface="Rockwell Extra Bold" panose="02060903040505020403" pitchFamily="18" charset="0"/>
            </a:endParaRPr>
          </a:p>
        </p:txBody>
      </p:sp>
      <p:sp>
        <p:nvSpPr>
          <p:cNvPr id="7" name="Subtitle 5"/>
          <p:cNvSpPr txBox="1">
            <a:spLocks/>
          </p:cNvSpPr>
          <p:nvPr/>
        </p:nvSpPr>
        <p:spPr>
          <a:xfrm>
            <a:off x="2150364" y="3095158"/>
            <a:ext cx="7891272"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US" sz="4800" b="1" i="0" u="none" strike="noStrike" kern="1200" cap="none" spc="0" normalizeH="0" baseline="0" noProof="0" dirty="0" smtClean="0">
                <a:ln>
                  <a:noFill/>
                </a:ln>
                <a:solidFill>
                  <a:sysClr val="windowText" lastClr="000000"/>
                </a:solidFill>
                <a:effectLst/>
                <a:uLnTx/>
                <a:uFillTx/>
                <a:latin typeface="Rockwell"/>
                <a:ea typeface="+mn-ea"/>
                <a:cs typeface="+mn-cs"/>
              </a:rPr>
              <a:t>Bloodborne Pathogens</a:t>
            </a:r>
            <a:endParaRPr kumimoji="0" lang="en-US" sz="4800" b="1" i="0" u="none" strike="noStrike" kern="1200" cap="none" spc="0" normalizeH="0" baseline="0" noProof="0" dirty="0">
              <a:ln>
                <a:noFill/>
              </a:ln>
              <a:solidFill>
                <a:sysClr val="windowText" lastClr="000000"/>
              </a:solidFill>
              <a:effectLst/>
              <a:uLnTx/>
              <a:uFillTx/>
              <a:latin typeface="Rockwell"/>
              <a:ea typeface="+mn-ea"/>
              <a:cs typeface="+mn-cs"/>
            </a:endParaRPr>
          </a:p>
        </p:txBody>
      </p:sp>
    </p:spTree>
    <p:extLst>
      <p:ext uri="{BB962C8B-B14F-4D97-AF65-F5344CB8AC3E}">
        <p14:creationId xmlns:p14="http://schemas.microsoft.com/office/powerpoint/2010/main" val="1735477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382000" cy="1143000"/>
          </a:xfrm>
        </p:spPr>
        <p:txBody>
          <a:bodyPr>
            <a:normAutofit/>
          </a:bodyPr>
          <a:lstStyle/>
          <a:p>
            <a:r>
              <a:rPr lang="en-US" sz="5400" b="1" dirty="0"/>
              <a:t>Bloodborne Pathogens (BBP)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729581"/>
            <a:ext cx="4648200" cy="464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0347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712976"/>
            <a:ext cx="2350008" cy="3392424"/>
          </a:xfrm>
          <a:prstGeom prst="rect">
            <a:avLst/>
          </a:prstGeom>
          <a:blipFill>
            <a:blip r:embed="rId3"/>
            <a:stretch>
              <a:fillRect/>
            </a:stretch>
          </a:blipFill>
          <a:ln>
            <a:noFill/>
          </a:ln>
          <a:scene3d>
            <a:camera prst="perspectiveRight" fov="1500000">
              <a:rot lat="3432000" lon="20550000" rev="6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blipFill dpi="0" rotWithShape="1">
                <a:blip r:embed="rId4">
                  <a:extLst>
                    <a:ext uri="{28A0092B-C50C-407E-A947-70E740481C1C}">
                      <a14:useLocalDpi xmlns:a14="http://schemas.microsoft.com/office/drawing/2010/main" val="0"/>
                    </a:ext>
                  </a:extLst>
                </a:blip>
                <a:srcRect/>
                <a:stretch>
                  <a:fillRect/>
                </a:stretch>
              </a:blipFill>
              <a:latin typeface="Calibri"/>
            </a:endParaRPr>
          </a:p>
        </p:txBody>
      </p:sp>
      <p:sp>
        <p:nvSpPr>
          <p:cNvPr id="3" name="Rectangle 2"/>
          <p:cNvSpPr/>
          <p:nvPr/>
        </p:nvSpPr>
        <p:spPr>
          <a:xfrm>
            <a:off x="2590800" y="2093976"/>
            <a:ext cx="2350008" cy="3392424"/>
          </a:xfrm>
          <a:prstGeom prst="rect">
            <a:avLst/>
          </a:prstGeom>
          <a:blipFill dpi="0" rotWithShape="1">
            <a:blip r:embed="rId5"/>
            <a:srcRect/>
            <a:stretch>
              <a:fillRect/>
            </a:stretch>
          </a:blipFill>
          <a:ln>
            <a:noFill/>
          </a:ln>
          <a:scene3d>
            <a:camera prst="perspectiveRight" fov="0">
              <a:rot lat="4122000" lon="18036000" rev="197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Rectangle 3"/>
          <p:cNvSpPr/>
          <p:nvPr/>
        </p:nvSpPr>
        <p:spPr>
          <a:xfrm>
            <a:off x="5867401" y="1600200"/>
            <a:ext cx="4608513" cy="49458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914400">
              <a:buBlip>
                <a:blip r:embed="rId6"/>
              </a:buBlip>
            </a:pPr>
            <a:r>
              <a:rPr lang="en-US" sz="2600" b="1" dirty="0">
                <a:solidFill>
                  <a:prstClr val="black"/>
                </a:solidFill>
                <a:latin typeface="Calibri"/>
              </a:rPr>
              <a:t>Cal/OSHA mandates that employees with occupational exposure are informed at the time of initial assignment and at Least  Annually</a:t>
            </a:r>
          </a:p>
          <a:p>
            <a:pPr marL="457200" indent="-457200" defTabSz="914400">
              <a:buBlip>
                <a:blip r:embed="rId6"/>
              </a:buBlip>
            </a:pPr>
            <a:r>
              <a:rPr lang="en-US" sz="2600" b="1" dirty="0">
                <a:solidFill>
                  <a:prstClr val="black"/>
                </a:solidFill>
                <a:latin typeface="Calibri"/>
              </a:rPr>
              <a:t>A standard was published to reduce or eliminate health risk, resulting in:</a:t>
            </a:r>
          </a:p>
          <a:p>
            <a:pPr marL="800100" lvl="1" indent="-342900" defTabSz="914400">
              <a:buBlip>
                <a:blip r:embed="rId6"/>
              </a:buBlip>
            </a:pPr>
            <a:r>
              <a:rPr lang="en-US" sz="2400" b="1" dirty="0">
                <a:solidFill>
                  <a:prstClr val="black"/>
                </a:solidFill>
                <a:latin typeface="Calibri"/>
              </a:rPr>
              <a:t>Annual training</a:t>
            </a:r>
          </a:p>
          <a:p>
            <a:pPr marL="800100" lvl="1" indent="-342900" defTabSz="914400">
              <a:buBlip>
                <a:blip r:embed="rId6"/>
              </a:buBlip>
            </a:pPr>
            <a:r>
              <a:rPr lang="en-US" sz="2400" b="1" dirty="0">
                <a:solidFill>
                  <a:prstClr val="black"/>
                </a:solidFill>
                <a:latin typeface="Calibri"/>
              </a:rPr>
              <a:t>Safe workplace environment</a:t>
            </a:r>
          </a:p>
          <a:p>
            <a:pPr marL="800100" lvl="1" indent="-342900" defTabSz="914400">
              <a:buBlip>
                <a:blip r:embed="rId6"/>
              </a:buBlip>
            </a:pPr>
            <a:r>
              <a:rPr lang="en-US" sz="2400" b="1" dirty="0">
                <a:solidFill>
                  <a:prstClr val="black"/>
                </a:solidFill>
                <a:latin typeface="Calibri"/>
              </a:rPr>
              <a:t>Exposure Control Plans</a:t>
            </a:r>
          </a:p>
        </p:txBody>
      </p:sp>
      <p:sp>
        <p:nvSpPr>
          <p:cNvPr id="6" name="Rectangle 5"/>
          <p:cNvSpPr/>
          <p:nvPr/>
        </p:nvSpPr>
        <p:spPr>
          <a:xfrm>
            <a:off x="2819400" y="3200400"/>
            <a:ext cx="2971800" cy="2286000"/>
          </a:xfrm>
          <a:prstGeom prst="rect">
            <a:avLst/>
          </a:prstGeom>
          <a:blipFill>
            <a:blip r:embed="rId7"/>
            <a:stretch>
              <a:fillRect/>
            </a:stretch>
          </a:blipFill>
          <a:ln>
            <a:noFill/>
          </a:ln>
          <a:effectLst/>
          <a:scene3d>
            <a:camera prst="perspectiveContrastingRightFacing" fov="6000000">
              <a:rot lat="18779992" lon="18186600" rev="4680000"/>
            </a:camera>
            <a:lightRig rig="soft" dir="t">
              <a:rot lat="0" lon="0" rev="8400000"/>
            </a:lightRig>
          </a:scene3d>
          <a:sp3d extrusionH="127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Title 6"/>
          <p:cNvSpPr>
            <a:spLocks noGrp="1"/>
          </p:cNvSpPr>
          <p:nvPr>
            <p:ph type="title"/>
          </p:nvPr>
        </p:nvSpPr>
        <p:spPr>
          <a:xfrm>
            <a:off x="1981200" y="273050"/>
            <a:ext cx="5638800" cy="1162050"/>
          </a:xfrm>
        </p:spPr>
        <p:txBody>
          <a:bodyPr anchor="ctr">
            <a:normAutofit/>
          </a:bodyPr>
          <a:lstStyle/>
          <a:p>
            <a:pPr algn="ctr"/>
            <a:r>
              <a:rPr lang="en-US" sz="4800" dirty="0"/>
              <a:t>The Regulations</a:t>
            </a:r>
          </a:p>
        </p:txBody>
      </p:sp>
    </p:spTree>
    <p:extLst>
      <p:ext uri="{BB962C8B-B14F-4D97-AF65-F5344CB8AC3E}">
        <p14:creationId xmlns:p14="http://schemas.microsoft.com/office/powerpoint/2010/main" val="2666998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A9A9A9"/>
            </a:gs>
            <a:gs pos="0">
              <a:schemeClr val="bg1">
                <a:lumMod val="85000"/>
              </a:schemeClr>
            </a:gs>
            <a:gs pos="56000">
              <a:schemeClr val="bg1">
                <a:lumMod val="95000"/>
              </a:schemeClr>
            </a:gs>
            <a:gs pos="100000">
              <a:srgbClr val="D3D3D3"/>
            </a:gs>
          </a:gsLst>
          <a:lin ang="5400000" scaled="1"/>
          <a:tileRect/>
        </a:gradFill>
        <a:effectLst/>
      </p:bgPr>
    </p:bg>
    <p:spTree>
      <p:nvGrpSpPr>
        <p:cNvPr id="1" name=""/>
        <p:cNvGrpSpPr/>
        <p:nvPr/>
      </p:nvGrpSpPr>
      <p:grpSpPr>
        <a:xfrm>
          <a:off x="0" y="0"/>
          <a:ext cx="0" cy="0"/>
          <a:chOff x="0" y="0"/>
          <a:chExt cx="0" cy="0"/>
        </a:xfrm>
      </p:grpSpPr>
      <p:sp>
        <p:nvSpPr>
          <p:cNvPr id="7" name="Content Placeholder 1"/>
          <p:cNvSpPr txBox="1">
            <a:spLocks/>
          </p:cNvSpPr>
          <p:nvPr/>
        </p:nvSpPr>
        <p:spPr>
          <a:xfrm>
            <a:off x="1981200" y="1828800"/>
            <a:ext cx="8229600" cy="4800600"/>
          </a:xfrm>
          <a:prstGeom prst="rect">
            <a:avLst/>
          </a:prstGeom>
          <a:solidFill>
            <a:schemeClr val="bg1">
              <a:lumMod val="75000"/>
            </a:schemeClr>
          </a:solidFill>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SzPct val="70000"/>
              <a:buBlip>
                <a:blip r:embed="rId3"/>
              </a:buBlip>
            </a:pPr>
            <a:r>
              <a:rPr lang="en-US" sz="3600" dirty="0">
                <a:solidFill>
                  <a:srgbClr val="000000"/>
                </a:solidFill>
                <a:latin typeface="Calibri"/>
                <a:cs typeface="Tahoma" pitchFamily="34" charset="0"/>
              </a:rPr>
              <a:t>Written by the school district to satisfy  Cal/OSHA guidelines</a:t>
            </a:r>
          </a:p>
          <a:p>
            <a:pPr marL="801687" lvl="1" indent="-457200">
              <a:buClr>
                <a:srgbClr val="C00000"/>
              </a:buClr>
              <a:buSzPct val="70000"/>
              <a:buBlip>
                <a:blip r:embed="rId3"/>
              </a:buBlip>
            </a:pPr>
            <a:r>
              <a:rPr lang="en-US" sz="2600" dirty="0">
                <a:solidFill>
                  <a:srgbClr val="000000"/>
                </a:solidFill>
                <a:latin typeface="Calibri"/>
                <a:cs typeface="Tahoma" pitchFamily="34" charset="0"/>
              </a:rPr>
              <a:t>Defines who is at risk</a:t>
            </a:r>
          </a:p>
          <a:p>
            <a:pPr marL="801687" lvl="1" indent="-457200">
              <a:buClr>
                <a:srgbClr val="C00000"/>
              </a:buClr>
              <a:buSzPct val="70000"/>
              <a:buBlip>
                <a:blip r:embed="rId3"/>
              </a:buBlip>
            </a:pPr>
            <a:r>
              <a:rPr lang="en-US" sz="2600" dirty="0">
                <a:solidFill>
                  <a:srgbClr val="000000"/>
                </a:solidFill>
                <a:latin typeface="Calibri"/>
                <a:cs typeface="Tahoma" pitchFamily="34" charset="0"/>
              </a:rPr>
              <a:t>Outlines procedures to minimize or eliminate exposures to blood- borne diseases</a:t>
            </a:r>
          </a:p>
          <a:p>
            <a:pPr marL="801687" lvl="1" indent="-457200">
              <a:buClr>
                <a:srgbClr val="C00000"/>
              </a:buClr>
              <a:buSzPct val="70000"/>
              <a:buBlip>
                <a:blip r:embed="rId3"/>
              </a:buBlip>
            </a:pPr>
            <a:r>
              <a:rPr lang="en-US" sz="2600" dirty="0">
                <a:solidFill>
                  <a:srgbClr val="000000"/>
                </a:solidFill>
                <a:latin typeface="Calibri"/>
                <a:cs typeface="Tahoma" pitchFamily="34" charset="0"/>
              </a:rPr>
              <a:t>Procedures to follow in event of exposure</a:t>
            </a:r>
          </a:p>
          <a:p>
            <a:pPr>
              <a:buClr>
                <a:srgbClr val="C00000"/>
              </a:buClr>
              <a:buSzPct val="70000"/>
              <a:buBlip>
                <a:blip r:embed="rId3"/>
              </a:buBlip>
            </a:pPr>
            <a:r>
              <a:rPr lang="en-US" sz="3600" dirty="0">
                <a:solidFill>
                  <a:srgbClr val="000000"/>
                </a:solidFill>
                <a:latin typeface="Calibri"/>
                <a:cs typeface="Tahoma" pitchFamily="34" charset="0"/>
              </a:rPr>
              <a:t>Available on the district website </a:t>
            </a:r>
          </a:p>
          <a:p>
            <a:pPr marL="801687" lvl="1" indent="-457200">
              <a:buClr>
                <a:srgbClr val="C00000"/>
              </a:buClr>
              <a:buSzPct val="70000"/>
              <a:buBlip>
                <a:blip r:embed="rId3"/>
              </a:buBlip>
            </a:pPr>
            <a:r>
              <a:rPr lang="en-US" sz="2600" dirty="0">
                <a:solidFill>
                  <a:srgbClr val="000000"/>
                </a:solidFill>
                <a:latin typeface="Calibri"/>
                <a:cs typeface="Tahoma" pitchFamily="34" charset="0"/>
              </a:rPr>
              <a:t>Bloodborne Pathogen Program </a:t>
            </a:r>
            <a:r>
              <a:rPr lang="en-US" sz="2600" dirty="0">
                <a:solidFill>
                  <a:srgbClr val="000000"/>
                </a:solidFill>
                <a:latin typeface="Calibri"/>
                <a:cs typeface="Tahoma" pitchFamily="34" charset="0"/>
                <a:hlinkClick r:id="rId4"/>
              </a:rPr>
              <a:t>https://www.sandi.net/staff/sites/default/files_link/staff/docs/safety-management/SDUSD%20Bloodborn%20Pathogen%20Program_0.pdf</a:t>
            </a:r>
            <a:r>
              <a:rPr lang="en-US" sz="2600" dirty="0">
                <a:solidFill>
                  <a:srgbClr val="000000"/>
                </a:solidFill>
                <a:latin typeface="Calibri"/>
                <a:cs typeface="Tahoma" pitchFamily="34" charset="0"/>
              </a:rPr>
              <a:t> </a:t>
            </a:r>
          </a:p>
          <a:p>
            <a:pPr marL="801687" lvl="1" indent="-457200">
              <a:buClr>
                <a:srgbClr val="C00000"/>
              </a:buClr>
              <a:buSzPct val="70000"/>
              <a:buBlip>
                <a:blip r:embed="rId3"/>
              </a:buBlip>
            </a:pPr>
            <a:r>
              <a:rPr lang="en-US" sz="2600" dirty="0">
                <a:solidFill>
                  <a:srgbClr val="000000"/>
                </a:solidFill>
                <a:latin typeface="Calibri"/>
                <a:cs typeface="Tahoma" pitchFamily="34" charset="0"/>
              </a:rPr>
              <a:t>Cal/OSHA </a:t>
            </a:r>
            <a:r>
              <a:rPr lang="en-US" sz="2600" dirty="0">
                <a:solidFill>
                  <a:srgbClr val="000000"/>
                </a:solidFill>
                <a:latin typeface="Calibri"/>
                <a:cs typeface="Tahoma" pitchFamily="34" charset="0"/>
                <a:hlinkClick r:id="rId5"/>
              </a:rPr>
              <a:t>http://www.dir.ca.gov/title8/5193.html</a:t>
            </a:r>
            <a:r>
              <a:rPr lang="en-US" sz="2600" dirty="0">
                <a:solidFill>
                  <a:srgbClr val="000000"/>
                </a:solidFill>
                <a:latin typeface="Calibri"/>
                <a:cs typeface="Tahoma" pitchFamily="34" charset="0"/>
              </a:rPr>
              <a:t> </a:t>
            </a:r>
          </a:p>
          <a:p>
            <a:pPr>
              <a:buClr>
                <a:srgbClr val="C00000"/>
              </a:buClr>
              <a:buSzPct val="70000"/>
              <a:buBlip>
                <a:blip r:embed="rId3"/>
              </a:buBlip>
            </a:pPr>
            <a:r>
              <a:rPr lang="en-US" sz="3600" dirty="0">
                <a:solidFill>
                  <a:srgbClr val="000000"/>
                </a:solidFill>
                <a:latin typeface="Calibri"/>
                <a:cs typeface="Tahoma" pitchFamily="34" charset="0"/>
              </a:rPr>
              <a:t>Purpose is to ensure employees are aware of potential hazards related to </a:t>
            </a:r>
            <a:r>
              <a:rPr lang="en-US" sz="3600" dirty="0" err="1">
                <a:solidFill>
                  <a:srgbClr val="000000"/>
                </a:solidFill>
                <a:latin typeface="Calibri"/>
                <a:cs typeface="Tahoma" pitchFamily="34" charset="0"/>
              </a:rPr>
              <a:t>bloodborne</a:t>
            </a:r>
            <a:r>
              <a:rPr lang="en-US" sz="3600" dirty="0">
                <a:solidFill>
                  <a:srgbClr val="000000"/>
                </a:solidFill>
                <a:latin typeface="Calibri"/>
                <a:cs typeface="Tahoma" pitchFamily="34" charset="0"/>
              </a:rPr>
              <a:t> pathogens and how to avoid them</a:t>
            </a:r>
          </a:p>
        </p:txBody>
      </p:sp>
      <p:sp>
        <p:nvSpPr>
          <p:cNvPr id="2" name="Title 1"/>
          <p:cNvSpPr>
            <a:spLocks noGrp="1"/>
          </p:cNvSpPr>
          <p:nvPr>
            <p:ph type="title"/>
          </p:nvPr>
        </p:nvSpPr>
        <p:spPr/>
        <p:txBody>
          <a:bodyPr>
            <a:normAutofit/>
          </a:bodyPr>
          <a:lstStyle/>
          <a:p>
            <a:r>
              <a:rPr lang="en-US" sz="4800" b="1" dirty="0"/>
              <a:t>SDUSD Exposure Control Plan</a:t>
            </a:r>
          </a:p>
        </p:txBody>
      </p:sp>
    </p:spTree>
    <p:extLst>
      <p:ext uri="{BB962C8B-B14F-4D97-AF65-F5344CB8AC3E}">
        <p14:creationId xmlns:p14="http://schemas.microsoft.com/office/powerpoint/2010/main" val="1280163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A9A9A9"/>
            </a:gs>
            <a:gs pos="0">
              <a:schemeClr val="bg1">
                <a:lumMod val="85000"/>
              </a:schemeClr>
            </a:gs>
            <a:gs pos="56000">
              <a:schemeClr val="bg1">
                <a:lumMod val="95000"/>
              </a:schemeClr>
            </a:gs>
            <a:gs pos="100000">
              <a:srgbClr val="D3D3D3"/>
            </a:gs>
          </a:gsLst>
          <a:lin ang="5400000" scaled="1"/>
          <a:tileRect/>
        </a:gradFill>
        <a:effectLst/>
      </p:bgPr>
    </p:bg>
    <p:spTree>
      <p:nvGrpSpPr>
        <p:cNvPr id="1" name=""/>
        <p:cNvGrpSpPr/>
        <p:nvPr/>
      </p:nvGrpSpPr>
      <p:grpSpPr>
        <a:xfrm>
          <a:off x="0" y="0"/>
          <a:ext cx="0" cy="0"/>
          <a:chOff x="0" y="0"/>
          <a:chExt cx="0" cy="0"/>
        </a:xfrm>
      </p:grpSpPr>
      <p:sp>
        <p:nvSpPr>
          <p:cNvPr id="11" name="Rectangle 10"/>
          <p:cNvSpPr>
            <a:spLocks noChangeAspect="1"/>
          </p:cNvSpPr>
          <p:nvPr/>
        </p:nvSpPr>
        <p:spPr>
          <a:xfrm>
            <a:off x="2182112" y="1913136"/>
            <a:ext cx="2345436" cy="3387852"/>
          </a:xfrm>
          <a:prstGeom prst="rect">
            <a:avLst/>
          </a:prstGeom>
          <a:blipFill>
            <a:blip r:embed="rId3"/>
            <a:stretch>
              <a:fillRect/>
            </a:stretch>
          </a:blipFill>
          <a:ln w="57150">
            <a:noFill/>
          </a:ln>
          <a:scene3d>
            <a:camera prst="perspectiveContrastingRightFacing" fov="1500000">
              <a:rot lat="3434777" lon="20547348" rev="660000"/>
            </a:camera>
            <a:lightRig rig="threePt" dir="t"/>
          </a:scene3d>
          <a:sp3d extrusionH="127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p:cNvSpPr/>
          <p:nvPr/>
        </p:nvSpPr>
        <p:spPr>
          <a:xfrm>
            <a:off x="2996875" y="3657600"/>
            <a:ext cx="2971800" cy="2286000"/>
          </a:xfrm>
          <a:prstGeom prst="rect">
            <a:avLst/>
          </a:prstGeom>
          <a:blipFill>
            <a:blip r:embed="rId4"/>
            <a:stretch>
              <a:fillRect/>
            </a:stretch>
          </a:blipFill>
          <a:ln>
            <a:noFill/>
          </a:ln>
          <a:effectLst>
            <a:outerShdw blurRad="203200" dist="50800" dir="9600000" sx="102000" sy="102000" algn="tr" rotWithShape="0">
              <a:prstClr val="black">
                <a:alpha val="53000"/>
              </a:prstClr>
            </a:outerShdw>
          </a:effectLst>
          <a:scene3d>
            <a:camera prst="perspectiveContrastingRightFacing" fov="5400000">
              <a:rot lat="19800000" lon="18618000" rev="3780000"/>
            </a:camera>
            <a:lightRig rig="balanced" dir="t"/>
          </a:scene3d>
          <a:sp3d extrusionH="12700" prstMaterial="plastic">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Content Placeholder 2"/>
          <p:cNvSpPr txBox="1">
            <a:spLocks/>
          </p:cNvSpPr>
          <p:nvPr/>
        </p:nvSpPr>
        <p:spPr>
          <a:xfrm>
            <a:off x="6324600" y="1219200"/>
            <a:ext cx="4038600" cy="5334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SzPct val="70000"/>
              <a:buBlip>
                <a:blip r:embed="rId5"/>
              </a:buBlip>
            </a:pPr>
            <a:r>
              <a:rPr lang="en-US" sz="3000" b="1" dirty="0">
                <a:solidFill>
                  <a:srgbClr val="000000"/>
                </a:solidFill>
                <a:latin typeface="Calibri"/>
                <a:cs typeface="Tahoma" pitchFamily="34" charset="0"/>
              </a:rPr>
              <a:t>Bloodborne </a:t>
            </a:r>
            <a:r>
              <a:rPr lang="en-US" sz="3000" dirty="0">
                <a:solidFill>
                  <a:srgbClr val="000000"/>
                </a:solidFill>
                <a:latin typeface="Calibri"/>
                <a:cs typeface="Tahoma" pitchFamily="34" charset="0"/>
              </a:rPr>
              <a:t>= found in blood</a:t>
            </a:r>
          </a:p>
          <a:p>
            <a:pPr>
              <a:buClr>
                <a:srgbClr val="C00000"/>
              </a:buClr>
              <a:buSzPct val="70000"/>
              <a:buBlip>
                <a:blip r:embed="rId5"/>
              </a:buBlip>
            </a:pPr>
            <a:r>
              <a:rPr lang="en-US" sz="3000" b="1" dirty="0">
                <a:solidFill>
                  <a:srgbClr val="000000"/>
                </a:solidFill>
                <a:latin typeface="Calibri"/>
                <a:cs typeface="Tahoma" pitchFamily="34" charset="0"/>
              </a:rPr>
              <a:t>Pathogen</a:t>
            </a:r>
            <a:r>
              <a:rPr lang="en-US" sz="3000" dirty="0">
                <a:solidFill>
                  <a:srgbClr val="000000"/>
                </a:solidFill>
                <a:latin typeface="Calibri"/>
                <a:cs typeface="Tahoma" pitchFamily="34" charset="0"/>
              </a:rPr>
              <a:t> = disease producing microorganism</a:t>
            </a:r>
          </a:p>
          <a:p>
            <a:pPr>
              <a:buClr>
                <a:srgbClr val="330066"/>
              </a:buClr>
              <a:buSzPct val="70000"/>
              <a:buBlip>
                <a:blip r:embed="rId5"/>
              </a:buBlip>
            </a:pPr>
            <a:endParaRPr lang="en-US" sz="1100" dirty="0">
              <a:solidFill>
                <a:srgbClr val="000000"/>
              </a:solidFill>
              <a:latin typeface="Calibri"/>
              <a:cs typeface="Tahoma" pitchFamily="34" charset="0"/>
            </a:endParaRPr>
          </a:p>
          <a:p>
            <a:pPr>
              <a:buClr>
                <a:srgbClr val="330066"/>
              </a:buClr>
              <a:buSzPct val="70000"/>
              <a:buBlip>
                <a:blip r:embed="rId5"/>
              </a:buBlip>
            </a:pPr>
            <a:r>
              <a:rPr lang="en-US" sz="3000" dirty="0">
                <a:solidFill>
                  <a:srgbClr val="000000"/>
                </a:solidFill>
                <a:latin typeface="Calibri"/>
                <a:cs typeface="Tahoma" pitchFamily="34" charset="0"/>
              </a:rPr>
              <a:t>May be present in:</a:t>
            </a:r>
          </a:p>
          <a:p>
            <a:pPr>
              <a:buClr>
                <a:srgbClr val="C00000"/>
              </a:buClr>
              <a:buSzPct val="70000"/>
              <a:buBlip>
                <a:blip r:embed="rId5"/>
              </a:buBlip>
            </a:pPr>
            <a:r>
              <a:rPr lang="en-US" sz="3000" dirty="0">
                <a:solidFill>
                  <a:srgbClr val="000000"/>
                </a:solidFill>
                <a:latin typeface="Calibri"/>
                <a:cs typeface="Tahoma" pitchFamily="34" charset="0"/>
              </a:rPr>
              <a:t>Blood </a:t>
            </a:r>
          </a:p>
          <a:p>
            <a:pPr>
              <a:buClr>
                <a:srgbClr val="C00000"/>
              </a:buClr>
              <a:buSzPct val="70000"/>
              <a:buBlip>
                <a:blip r:embed="rId5"/>
              </a:buBlip>
            </a:pPr>
            <a:r>
              <a:rPr lang="en-US" sz="3000" dirty="0">
                <a:solidFill>
                  <a:srgbClr val="000000"/>
                </a:solidFill>
                <a:latin typeface="Calibri"/>
                <a:cs typeface="Tahoma" pitchFamily="34" charset="0"/>
              </a:rPr>
              <a:t>Body fluids - semen, vaginal secretions, broken skin, saliva &amp; vomitus (when visibly contaminated with blood)</a:t>
            </a:r>
          </a:p>
        </p:txBody>
      </p:sp>
      <p:sp>
        <p:nvSpPr>
          <p:cNvPr id="2" name="Title 1"/>
          <p:cNvSpPr>
            <a:spLocks noGrp="1"/>
          </p:cNvSpPr>
          <p:nvPr>
            <p:ph type="title"/>
          </p:nvPr>
        </p:nvSpPr>
        <p:spPr>
          <a:xfrm>
            <a:off x="1981200" y="274638"/>
            <a:ext cx="4191000" cy="1143000"/>
          </a:xfrm>
        </p:spPr>
        <p:txBody>
          <a:bodyPr>
            <a:normAutofit/>
          </a:bodyPr>
          <a:lstStyle/>
          <a:p>
            <a:r>
              <a:rPr lang="en-US" sz="4800" b="1" dirty="0"/>
              <a:t>What BBP</a:t>
            </a:r>
          </a:p>
        </p:txBody>
      </p:sp>
    </p:spTree>
    <p:extLst>
      <p:ext uri="{BB962C8B-B14F-4D97-AF65-F5344CB8AC3E}">
        <p14:creationId xmlns:p14="http://schemas.microsoft.com/office/powerpoint/2010/main" val="3905051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81200" y="4038600"/>
            <a:ext cx="8229600" cy="2247900"/>
          </a:xfrm>
          <a:prstGeom prst="rect">
            <a:avLst/>
          </a:prstGeom>
          <a:solidFill>
            <a:schemeClr val="bg1">
              <a:lumMod val="85000"/>
            </a:schemeClr>
          </a:solidFill>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330066"/>
              </a:buClr>
              <a:buSzPct val="70000"/>
              <a:buNone/>
            </a:pPr>
            <a:r>
              <a:rPr lang="en-US" sz="3000" dirty="0">
                <a:solidFill>
                  <a:srgbClr val="000000"/>
                </a:solidFill>
                <a:latin typeface="Calibri"/>
                <a:cs typeface="Tahoma" pitchFamily="34" charset="0"/>
              </a:rPr>
              <a:t>May cause infection by entering your body via:</a:t>
            </a:r>
          </a:p>
          <a:p>
            <a:pPr marL="0" indent="0">
              <a:buClr>
                <a:srgbClr val="330066"/>
              </a:buClr>
              <a:buSzPct val="70000"/>
            </a:pPr>
            <a:endParaRPr lang="en-US" sz="1600" dirty="0">
              <a:solidFill>
                <a:srgbClr val="000000"/>
              </a:solidFill>
              <a:latin typeface="Calibri"/>
              <a:cs typeface="Tahoma" pitchFamily="34" charset="0"/>
            </a:endParaRPr>
          </a:p>
          <a:p>
            <a:pPr>
              <a:buClr>
                <a:srgbClr val="C00000"/>
              </a:buClr>
              <a:buSzPct val="70000"/>
              <a:buBlip>
                <a:blip r:embed="rId3"/>
              </a:buBlip>
            </a:pPr>
            <a:r>
              <a:rPr lang="en-US" sz="3000" dirty="0">
                <a:solidFill>
                  <a:srgbClr val="000000"/>
                </a:solidFill>
                <a:latin typeface="Calibri"/>
                <a:cs typeface="Tahoma" pitchFamily="34" charset="0"/>
              </a:rPr>
              <a:t>Open cuts and nicks</a:t>
            </a:r>
          </a:p>
          <a:p>
            <a:pPr>
              <a:buClr>
                <a:srgbClr val="C00000"/>
              </a:buClr>
              <a:buSzPct val="70000"/>
              <a:buBlip>
                <a:blip r:embed="rId3"/>
              </a:buBlip>
            </a:pPr>
            <a:r>
              <a:rPr lang="en-US" sz="3000" dirty="0">
                <a:solidFill>
                  <a:srgbClr val="000000"/>
                </a:solidFill>
                <a:latin typeface="Calibri"/>
                <a:cs typeface="Tahoma" pitchFamily="34" charset="0"/>
              </a:rPr>
              <a:t>Skin abrasions</a:t>
            </a:r>
          </a:p>
          <a:p>
            <a:pPr>
              <a:buClr>
                <a:srgbClr val="C00000"/>
              </a:buClr>
              <a:buSzPct val="70000"/>
              <a:buBlip>
                <a:blip r:embed="rId3"/>
              </a:buBlip>
            </a:pPr>
            <a:r>
              <a:rPr lang="en-US" sz="3000" dirty="0">
                <a:solidFill>
                  <a:srgbClr val="000000"/>
                </a:solidFill>
                <a:latin typeface="Calibri"/>
                <a:cs typeface="Tahoma" pitchFamily="34" charset="0"/>
              </a:rPr>
              <a:t>Dermatitis – when skin is broken</a:t>
            </a:r>
          </a:p>
          <a:p>
            <a:pPr>
              <a:buClr>
                <a:srgbClr val="C00000"/>
              </a:buClr>
              <a:buSzPct val="70000"/>
              <a:buBlip>
                <a:blip r:embed="rId3"/>
              </a:buBlip>
            </a:pPr>
            <a:r>
              <a:rPr lang="en-US" sz="3000" dirty="0">
                <a:solidFill>
                  <a:srgbClr val="000000"/>
                </a:solidFill>
                <a:latin typeface="Calibri"/>
                <a:cs typeface="Tahoma" pitchFamily="34" charset="0"/>
              </a:rPr>
              <a:t>Mucous membranes – mouth, eyes, nose or vagina</a:t>
            </a:r>
          </a:p>
          <a:p>
            <a:pPr marL="0" indent="0"/>
            <a:endParaRPr lang="en-US" dirty="0">
              <a:solidFill>
                <a:prstClr val="black"/>
              </a:solidFill>
              <a:latin typeface="Calibri"/>
            </a:endParaRPr>
          </a:p>
        </p:txBody>
      </p:sp>
      <p:pic>
        <p:nvPicPr>
          <p:cNvPr id="1026" name="Picture 2" descr="\\PRDECHOME13\13\135\135028\Desktop\Pics\BBP\Cut Hand.jpg"/>
          <p:cNvPicPr>
            <a:picLocks noChangeAspect="1" noChangeArrowheads="1"/>
          </p:cNvPicPr>
          <p:nvPr/>
        </p:nvPicPr>
        <p:blipFill rotWithShape="1">
          <a:blip r:embed="rId4">
            <a:extLst>
              <a:ext uri="{28A0092B-C50C-407E-A947-70E740481C1C}">
                <a14:useLocalDpi xmlns:a14="http://schemas.microsoft.com/office/drawing/2010/main" val="0"/>
              </a:ext>
            </a:extLst>
          </a:blip>
          <a:srcRect l="26698" t="21381"/>
          <a:stretch/>
        </p:blipFill>
        <p:spPr bwMode="auto">
          <a:xfrm>
            <a:off x="1981201" y="1405719"/>
            <a:ext cx="2979003" cy="23622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RDECHOME13\13\135\135028\Desktop\Pics\BBP\open skin abrasion.jpg"/>
          <p:cNvPicPr>
            <a:picLocks noChangeAspect="1" noChangeArrowheads="1"/>
          </p:cNvPicPr>
          <p:nvPr/>
        </p:nvPicPr>
        <p:blipFill rotWithShape="1">
          <a:blip r:embed="rId5">
            <a:extLst>
              <a:ext uri="{28A0092B-C50C-407E-A947-70E740481C1C}">
                <a14:useLocalDpi xmlns:a14="http://schemas.microsoft.com/office/drawing/2010/main" val="0"/>
              </a:ext>
            </a:extLst>
          </a:blip>
          <a:srcRect t="6174" r="10694" b="7211"/>
          <a:stretch/>
        </p:blipFill>
        <p:spPr bwMode="auto">
          <a:xfrm>
            <a:off x="6145473" y="1405719"/>
            <a:ext cx="3810000" cy="23622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590800" y="274639"/>
            <a:ext cx="6629400" cy="860399"/>
          </a:xfrm>
        </p:spPr>
        <p:txBody>
          <a:bodyPr>
            <a:normAutofit/>
          </a:bodyPr>
          <a:lstStyle/>
          <a:p>
            <a:r>
              <a:rPr lang="en-US" sz="4800" b="1" dirty="0"/>
              <a:t>Bloodborne Pathogens</a:t>
            </a:r>
          </a:p>
        </p:txBody>
      </p:sp>
    </p:spTree>
    <p:extLst>
      <p:ext uri="{BB962C8B-B14F-4D97-AF65-F5344CB8AC3E}">
        <p14:creationId xmlns:p14="http://schemas.microsoft.com/office/powerpoint/2010/main" val="577267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6"/>
          <p:cNvGraphicFramePr>
            <a:graphicFrameLocks/>
          </p:cNvGraphicFramePr>
          <p:nvPr>
            <p:extLst/>
          </p:nvPr>
        </p:nvGraphicFramePr>
        <p:xfrm>
          <a:off x="2590800" y="1905000"/>
          <a:ext cx="7239000" cy="4597400"/>
        </p:xfrm>
        <a:graphic>
          <a:graphicData uri="http://schemas.openxmlformats.org/drawingml/2006/table">
            <a:tbl>
              <a:tblPr>
                <a:tableStyleId>{35758FB7-9AC5-4552-8A53-C91805E547FA}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146309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Common types of Hepatitis in the US</a:t>
                      </a:r>
                      <a:endParaRPr kumimoji="0" lang="en-US" sz="30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Mode of Transmission</a:t>
                      </a:r>
                      <a:endParaRPr kumimoji="0" lang="en-US" sz="30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0"/>
                  </a:ext>
                </a:extLst>
              </a:tr>
              <a:tr h="7954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A</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Fecal-Oral</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1"/>
                  </a:ext>
                </a:extLst>
              </a:tr>
              <a:tr h="75102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Bloodborne</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2"/>
                  </a:ext>
                </a:extLst>
              </a:tr>
              <a:tr h="7954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C</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Bloodborne</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3"/>
                  </a:ext>
                </a:extLst>
              </a:tr>
              <a:tr h="79230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D</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Bloodborne</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981200" y="274638"/>
            <a:ext cx="8229600" cy="1325562"/>
          </a:xfrm>
        </p:spPr>
        <p:txBody>
          <a:bodyPr>
            <a:noAutofit/>
          </a:bodyPr>
          <a:lstStyle/>
          <a:p>
            <a:r>
              <a:rPr lang="en-US" sz="4800" b="1" dirty="0"/>
              <a:t>Hepatitis Inflammation of the Liver</a:t>
            </a:r>
          </a:p>
        </p:txBody>
      </p:sp>
    </p:spTree>
    <p:extLst>
      <p:ext uri="{BB962C8B-B14F-4D97-AF65-F5344CB8AC3E}">
        <p14:creationId xmlns:p14="http://schemas.microsoft.com/office/powerpoint/2010/main" val="3475558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Understanding the Liver</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30023" y="2438401"/>
            <a:ext cx="3309377" cy="33650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 Placeholder 6"/>
          <p:cNvSpPr>
            <a:spLocks noGrp="1"/>
          </p:cNvSpPr>
          <p:nvPr>
            <p:ph type="body" sz="half" idx="4294967295"/>
          </p:nvPr>
        </p:nvSpPr>
        <p:spPr>
          <a:xfrm>
            <a:off x="1752600" y="1905000"/>
            <a:ext cx="5181600" cy="4800600"/>
          </a:xfrm>
        </p:spPr>
        <p:txBody>
          <a:bodyPr>
            <a:noAutofit/>
          </a:bodyPr>
          <a:lstStyle/>
          <a:p>
            <a:pPr>
              <a:buClr>
                <a:srgbClr val="C00000"/>
              </a:buClr>
              <a:buSzPct val="80000"/>
              <a:buBlip>
                <a:blip r:embed="rId4"/>
              </a:buBlip>
            </a:pPr>
            <a:r>
              <a:rPr lang="en-US" sz="2800" dirty="0">
                <a:solidFill>
                  <a:srgbClr val="000000"/>
                </a:solidFill>
                <a:cs typeface="Tahoma" pitchFamily="34" charset="0"/>
              </a:rPr>
              <a:t>Stores vitamin &amp; minerals</a:t>
            </a:r>
          </a:p>
          <a:p>
            <a:pPr>
              <a:buClr>
                <a:srgbClr val="C00000"/>
              </a:buClr>
              <a:buSzPct val="80000"/>
              <a:buBlip>
                <a:blip r:embed="rId4"/>
              </a:buBlip>
            </a:pPr>
            <a:r>
              <a:rPr lang="en-US" sz="2800" dirty="0">
                <a:solidFill>
                  <a:srgbClr val="000000"/>
                </a:solidFill>
                <a:cs typeface="Tahoma" pitchFamily="34" charset="0"/>
              </a:rPr>
              <a:t>Makes bile to digest food</a:t>
            </a:r>
          </a:p>
          <a:p>
            <a:pPr>
              <a:buClr>
                <a:srgbClr val="C00000"/>
              </a:buClr>
              <a:buSzPct val="80000"/>
              <a:buBlip>
                <a:blip r:embed="rId4"/>
              </a:buBlip>
            </a:pPr>
            <a:r>
              <a:rPr lang="en-US" sz="2800" dirty="0">
                <a:solidFill>
                  <a:srgbClr val="000000"/>
                </a:solidFill>
                <a:cs typeface="Tahoma" pitchFamily="34" charset="0"/>
              </a:rPr>
              <a:t>Detoxifies poisonous chemicals (alcohol, drugs)</a:t>
            </a:r>
          </a:p>
          <a:p>
            <a:pPr>
              <a:buClr>
                <a:srgbClr val="C00000"/>
              </a:buClr>
              <a:buSzPct val="80000"/>
              <a:buBlip>
                <a:blip r:embed="rId4"/>
              </a:buBlip>
            </a:pPr>
            <a:r>
              <a:rPr lang="en-US" sz="2800" dirty="0">
                <a:solidFill>
                  <a:srgbClr val="000000"/>
                </a:solidFill>
                <a:cs typeface="Tahoma" pitchFamily="34" charset="0"/>
              </a:rPr>
              <a:t>Stores energy</a:t>
            </a:r>
          </a:p>
          <a:p>
            <a:pPr>
              <a:buClr>
                <a:srgbClr val="C00000"/>
              </a:buClr>
              <a:buSzPct val="80000"/>
              <a:buBlip>
                <a:blip r:embed="rId4"/>
              </a:buBlip>
            </a:pPr>
            <a:r>
              <a:rPr lang="en-US" sz="2800" dirty="0">
                <a:solidFill>
                  <a:srgbClr val="000000"/>
                </a:solidFill>
                <a:cs typeface="Tahoma" pitchFamily="34" charset="0"/>
              </a:rPr>
              <a:t>Manufactures proteins</a:t>
            </a:r>
          </a:p>
          <a:p>
            <a:pPr>
              <a:buClr>
                <a:srgbClr val="C00000"/>
              </a:buClr>
              <a:buSzPct val="80000"/>
              <a:buBlip>
                <a:blip r:embed="rId4"/>
              </a:buBlip>
            </a:pPr>
            <a:r>
              <a:rPr lang="en-US" sz="2800" dirty="0">
                <a:solidFill>
                  <a:srgbClr val="000000"/>
                </a:solidFill>
                <a:cs typeface="Tahoma" pitchFamily="34" charset="0"/>
              </a:rPr>
              <a:t>Removes inhaled poisons</a:t>
            </a:r>
          </a:p>
          <a:p>
            <a:pPr>
              <a:buClr>
                <a:srgbClr val="C00000"/>
              </a:buClr>
              <a:buSzPct val="80000"/>
              <a:buBlip>
                <a:blip r:embed="rId4"/>
              </a:buBlip>
            </a:pPr>
            <a:r>
              <a:rPr lang="en-US" sz="2800" dirty="0">
                <a:solidFill>
                  <a:srgbClr val="000000"/>
                </a:solidFill>
                <a:cs typeface="Tahoma" pitchFamily="34" charset="0"/>
              </a:rPr>
              <a:t>Makes clotting factors</a:t>
            </a:r>
          </a:p>
          <a:p>
            <a:pPr>
              <a:buClr>
                <a:srgbClr val="C00000"/>
              </a:buClr>
              <a:buSzPct val="80000"/>
              <a:buBlip>
                <a:blip r:embed="rId4"/>
              </a:buBlip>
            </a:pPr>
            <a:r>
              <a:rPr lang="en-US" sz="2800" dirty="0">
                <a:solidFill>
                  <a:srgbClr val="000000"/>
                </a:solidFill>
                <a:cs typeface="Tahoma" pitchFamily="34" charset="0"/>
              </a:rPr>
              <a:t>Helps defend body from germs</a:t>
            </a:r>
          </a:p>
        </p:txBody>
      </p:sp>
    </p:spTree>
    <p:extLst>
      <p:ext uri="{BB962C8B-B14F-4D97-AF65-F5344CB8AC3E}">
        <p14:creationId xmlns:p14="http://schemas.microsoft.com/office/powerpoint/2010/main" val="443905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05000" y="2735673"/>
            <a:ext cx="4419600" cy="3048000"/>
          </a:xfrm>
        </p:spPr>
        <p:txBody>
          <a:bodyPr>
            <a:normAutofit/>
          </a:bodyPr>
          <a:lstStyle/>
          <a:p>
            <a:pPr>
              <a:buSzPct val="70000"/>
            </a:pPr>
            <a:r>
              <a:rPr lang="en-US" sz="2800" dirty="0">
                <a:solidFill>
                  <a:srgbClr val="000000"/>
                </a:solidFill>
                <a:cs typeface="Tahoma" pitchFamily="34" charset="0"/>
              </a:rPr>
              <a:t>Nausea and vomiting, Fatigue, Loss of appetite, Abdominal pain, Diarrhea, Yellowing of eyes and skin, Dark colored urine, Light colored stools</a:t>
            </a:r>
          </a:p>
          <a:p>
            <a:endParaRPr lang="en-US" dirty="0"/>
          </a:p>
        </p:txBody>
      </p:sp>
      <p:pic>
        <p:nvPicPr>
          <p:cNvPr id="2050" name="Picture 2" descr="http://cureautoimmunehepatitis.com/wp-content/uploads/2015/01/standard-hepat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2735673"/>
            <a:ext cx="3419207" cy="30601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86000" y="304800"/>
            <a:ext cx="5181600" cy="1905000"/>
          </a:xfrm>
        </p:spPr>
        <p:txBody>
          <a:bodyPr anchor="ctr">
            <a:noAutofit/>
          </a:bodyPr>
          <a:lstStyle/>
          <a:p>
            <a:pPr algn="ctr"/>
            <a:r>
              <a:rPr lang="en-US" sz="4800" dirty="0"/>
              <a:t>Signs &amp; Symptoms of Hepatitis</a:t>
            </a:r>
          </a:p>
        </p:txBody>
      </p:sp>
    </p:spTree>
    <p:extLst>
      <p:ext uri="{BB962C8B-B14F-4D97-AF65-F5344CB8AC3E}">
        <p14:creationId xmlns:p14="http://schemas.microsoft.com/office/powerpoint/2010/main" val="227238740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5864" y="449849"/>
            <a:ext cx="3759595" cy="1555928"/>
          </a:xfrm>
        </p:spPr>
        <p:txBody>
          <a:bodyPr anchor="ctr">
            <a:noAutofit/>
          </a:bodyPr>
          <a:lstStyle/>
          <a:p>
            <a:pPr algn="ctr"/>
            <a:r>
              <a:rPr lang="en-US" sz="4400" b="1" dirty="0" smtClean="0">
                <a:solidFill>
                  <a:schemeClr val="tx1"/>
                </a:solidFill>
              </a:rPr>
              <a:t>Regulations</a:t>
            </a:r>
            <a:endParaRPr lang="en-US" sz="4400" b="1" dirty="0">
              <a:solidFill>
                <a:schemeClr val="tx1"/>
              </a:solidFill>
            </a:endParaRPr>
          </a:p>
        </p:txBody>
      </p:sp>
      <p:sp>
        <p:nvSpPr>
          <p:cNvPr id="6" name="Oval Callout 5"/>
          <p:cNvSpPr/>
          <p:nvPr/>
        </p:nvSpPr>
        <p:spPr>
          <a:xfrm>
            <a:off x="636494" y="614082"/>
            <a:ext cx="3056965" cy="1201271"/>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smtClean="0">
                <a:latin typeface="Snap ITC" pitchFamily="82" charset="0"/>
              </a:rPr>
              <a:t>Who</a:t>
            </a:r>
            <a:endParaRPr lang="en-US" sz="3200" dirty="0">
              <a:latin typeface="Snap ITC" pitchFamily="82" charset="0"/>
            </a:endParaRPr>
          </a:p>
        </p:txBody>
      </p:sp>
      <p:sp>
        <p:nvSpPr>
          <p:cNvPr id="7" name="Oval Callout 6"/>
          <p:cNvSpPr/>
          <p:nvPr/>
        </p:nvSpPr>
        <p:spPr>
          <a:xfrm flipH="1">
            <a:off x="5150727" y="4025153"/>
            <a:ext cx="2088778" cy="1703294"/>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Snap ITC" pitchFamily="82" charset="0"/>
              </a:rPr>
              <a:t>What</a:t>
            </a:r>
            <a:endParaRPr lang="en-US" sz="3200" dirty="0">
              <a:latin typeface="Snap ITC" pitchFamily="82" charset="0"/>
            </a:endParaRPr>
          </a:p>
        </p:txBody>
      </p:sp>
      <p:sp>
        <p:nvSpPr>
          <p:cNvPr id="8" name="Oval Callout 7"/>
          <p:cNvSpPr/>
          <p:nvPr/>
        </p:nvSpPr>
        <p:spPr>
          <a:xfrm flipH="1">
            <a:off x="1655386" y="4669766"/>
            <a:ext cx="2967318" cy="1389530"/>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dirty="0" smtClean="0">
                <a:latin typeface="Snap ITC" pitchFamily="82" charset="0"/>
              </a:rPr>
              <a:t>Where</a:t>
            </a:r>
            <a:endParaRPr lang="en-US" sz="3200" dirty="0">
              <a:latin typeface="Snap ITC" pitchFamily="82" charset="0"/>
            </a:endParaRPr>
          </a:p>
        </p:txBody>
      </p:sp>
      <p:sp>
        <p:nvSpPr>
          <p:cNvPr id="9" name="Oval Callout 8"/>
          <p:cNvSpPr/>
          <p:nvPr/>
        </p:nvSpPr>
        <p:spPr>
          <a:xfrm>
            <a:off x="2831413" y="2285103"/>
            <a:ext cx="1990165" cy="131781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Snap ITC" pitchFamily="82" charset="0"/>
              </a:rPr>
              <a:t>When</a:t>
            </a:r>
            <a:endParaRPr lang="en-US" sz="3200" dirty="0">
              <a:latin typeface="Snap ITC" pitchFamily="82" charset="0"/>
            </a:endParaRPr>
          </a:p>
        </p:txBody>
      </p:sp>
      <p:sp>
        <p:nvSpPr>
          <p:cNvPr id="10" name="Oval Callout 9"/>
          <p:cNvSpPr/>
          <p:nvPr/>
        </p:nvSpPr>
        <p:spPr>
          <a:xfrm>
            <a:off x="5215633" y="449849"/>
            <a:ext cx="2023872" cy="2731008"/>
          </a:xfrm>
          <a:prstGeom prst="wedgeEllipse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400" dirty="0" smtClean="0">
                <a:latin typeface="Snap ITC" pitchFamily="82" charset="0"/>
              </a:rPr>
              <a:t>Why</a:t>
            </a:r>
            <a:endParaRPr lang="en-US" sz="3400" dirty="0">
              <a:latin typeface="Snap ITC" pitchFamily="82" charset="0"/>
            </a:endParaRPr>
          </a:p>
        </p:txBody>
      </p:sp>
      <p:sp>
        <p:nvSpPr>
          <p:cNvPr id="11" name="Oval Callout 10"/>
          <p:cNvSpPr/>
          <p:nvPr/>
        </p:nvSpPr>
        <p:spPr>
          <a:xfrm>
            <a:off x="652705" y="3180857"/>
            <a:ext cx="1743632" cy="1237130"/>
          </a:xfrm>
          <a:prstGeom prst="wedgeEllipse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latin typeface="Snap ITC" pitchFamily="82" charset="0"/>
              </a:rPr>
              <a:t>How</a:t>
            </a:r>
            <a:endParaRPr lang="en-US" sz="3200" dirty="0">
              <a:latin typeface="Snap ITC" pitchFamily="82" charset="0"/>
            </a:endParaRPr>
          </a:p>
        </p:txBody>
      </p:sp>
      <p:sp>
        <p:nvSpPr>
          <p:cNvPr id="12" name="Text Placeholder 3"/>
          <p:cNvSpPr txBox="1">
            <a:spLocks/>
          </p:cNvSpPr>
          <p:nvPr/>
        </p:nvSpPr>
        <p:spPr>
          <a:xfrm>
            <a:off x="8761679" y="2154034"/>
            <a:ext cx="3313780" cy="439916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Clr>
                <a:schemeClr val="accent1">
                  <a:lumMod val="75000"/>
                </a:schemeClr>
              </a:buClr>
              <a:buSzPct val="85000"/>
              <a:buFont typeface="Wingdings" pitchFamily="2" charset="2"/>
              <a:buNone/>
              <a:defRPr sz="1400"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34817">
                  <a:lumMod val="75000"/>
                </a:srgbClr>
              </a:buClr>
              <a:buSzPct val="85000"/>
              <a:buFont typeface="Wingdings" pitchFamily="2" charset="2"/>
              <a:buNone/>
              <a:tabLst/>
              <a:defRPr/>
            </a:pPr>
            <a:r>
              <a:rPr kumimoji="0" lang="en-US" sz="2200" b="1" i="0" u="none" strike="noStrike" kern="1200" cap="none" spc="0" normalizeH="0" baseline="0" noProof="0" dirty="0" smtClean="0">
                <a:ln>
                  <a:noFill/>
                </a:ln>
                <a:solidFill>
                  <a:sysClr val="windowText" lastClr="000000"/>
                </a:solidFill>
                <a:effectLst/>
                <a:uLnTx/>
                <a:uFillTx/>
                <a:latin typeface="Rockwell"/>
                <a:ea typeface="+mn-ea"/>
                <a:cs typeface="+mn-cs"/>
              </a:rPr>
              <a:t>Title 8, California Code of Regulations Section 3203(T8 CCR 3203</a:t>
            </a:r>
            <a:r>
              <a:rPr kumimoji="0" lang="en-US" sz="2000" b="1" i="0" u="none" strike="noStrike" kern="1200" cap="none" spc="0" normalizeH="0" baseline="0" noProof="0" dirty="0" smtClean="0">
                <a:ln>
                  <a:noFill/>
                </a:ln>
                <a:solidFill>
                  <a:sysClr val="windowText" lastClr="000000"/>
                </a:solidFill>
                <a:effectLst/>
                <a:uLnTx/>
                <a:uFillTx/>
                <a:latin typeface="Rockwell"/>
                <a:ea typeface="+mn-ea"/>
                <a:cs typeface="+mn-cs"/>
              </a:rPr>
              <a:t>)</a:t>
            </a:r>
          </a:p>
          <a:p>
            <a:pPr marL="0" marR="0" lvl="0" indent="0" algn="l" defTabSz="914400" rtl="0" eaLnBrk="1" fontAlgn="auto" latinLnBrk="0" hangingPunct="1">
              <a:lnSpc>
                <a:spcPct val="100000"/>
              </a:lnSpc>
              <a:spcBef>
                <a:spcPts val="1000"/>
              </a:spcBef>
              <a:spcAft>
                <a:spcPts val="0"/>
              </a:spcAft>
              <a:buClr>
                <a:srgbClr val="D34817">
                  <a:lumMod val="75000"/>
                </a:srgbClr>
              </a:buClr>
              <a:buSzPct val="85000"/>
              <a:buFont typeface="Wingdings" pitchFamily="2" charset="2"/>
              <a:buNone/>
              <a:tabLst/>
              <a:defRPr/>
            </a:pPr>
            <a:r>
              <a:rPr kumimoji="0" lang="en-US" sz="2200" b="1" i="0" u="none" strike="noStrike" kern="1200" cap="none" spc="0" normalizeH="0" baseline="0" noProof="0" dirty="0" smtClean="0">
                <a:ln>
                  <a:noFill/>
                </a:ln>
                <a:solidFill>
                  <a:srgbClr val="D34817">
                    <a:lumMod val="50000"/>
                  </a:srgbClr>
                </a:solidFill>
                <a:effectLst/>
                <a:uLnTx/>
                <a:uFillTx/>
                <a:latin typeface="Rockwell"/>
                <a:ea typeface="+mn-ea"/>
                <a:cs typeface="+mn-cs"/>
              </a:rPr>
              <a:t>Injury/Illness Prevention Program (IIPP)</a:t>
            </a:r>
          </a:p>
          <a:p>
            <a:pPr marL="342900" marR="0" lvl="0" indent="-342900" algn="l" defTabSz="914400" rtl="0" eaLnBrk="1" fontAlgn="auto" latinLnBrk="0" hangingPunct="1">
              <a:lnSpc>
                <a:spcPct val="100000"/>
              </a:lnSpc>
              <a:spcBef>
                <a:spcPts val="1000"/>
              </a:spcBef>
              <a:spcAft>
                <a:spcPts val="0"/>
              </a:spcAft>
              <a:buClr>
                <a:srgbClr val="D34817">
                  <a:lumMod val="75000"/>
                </a:srgbClr>
              </a:buClr>
              <a:buSzPct val="85000"/>
              <a:buFont typeface="Wingdings 2" pitchFamily="18" charset="2"/>
              <a:buChar char="Ã"/>
              <a:tabLst/>
              <a:defRPr/>
            </a:pPr>
            <a:r>
              <a:rPr kumimoji="0" lang="en-US" sz="2000" b="0" i="0" u="none" strike="noStrike" kern="1200" cap="none" spc="0" normalizeH="0" baseline="0" noProof="0" dirty="0" smtClean="0">
                <a:ln>
                  <a:noFill/>
                </a:ln>
                <a:solidFill>
                  <a:srgbClr val="D34817">
                    <a:lumMod val="50000"/>
                  </a:srgbClr>
                </a:solidFill>
                <a:effectLst/>
                <a:uLnTx/>
                <a:uFillTx/>
                <a:latin typeface="Rockwell"/>
                <a:ea typeface="+mn-ea"/>
                <a:cs typeface="+mn-cs"/>
              </a:rPr>
              <a:t>Every California Employer must have a written program.</a:t>
            </a:r>
          </a:p>
          <a:p>
            <a:pPr marL="342900" marR="0" lvl="0" indent="-342900" algn="l" defTabSz="914400" rtl="0" eaLnBrk="1" fontAlgn="auto" latinLnBrk="0" hangingPunct="1">
              <a:lnSpc>
                <a:spcPct val="100000"/>
              </a:lnSpc>
              <a:spcBef>
                <a:spcPts val="1000"/>
              </a:spcBef>
              <a:spcAft>
                <a:spcPts val="0"/>
              </a:spcAft>
              <a:buClr>
                <a:srgbClr val="D34817">
                  <a:lumMod val="75000"/>
                </a:srgbClr>
              </a:buClr>
              <a:buSzPct val="85000"/>
              <a:buFont typeface="Wingdings 2" pitchFamily="18" charset="2"/>
              <a:buChar char="Ã"/>
              <a:tabLst/>
              <a:defRPr/>
            </a:pPr>
            <a:r>
              <a:rPr kumimoji="0" lang="en-US" sz="2000" b="0" i="0" u="none" strike="noStrike" kern="1200" cap="none" spc="0" normalizeH="0" baseline="0" noProof="0" dirty="0" smtClean="0">
                <a:ln>
                  <a:noFill/>
                </a:ln>
                <a:solidFill>
                  <a:srgbClr val="D34817">
                    <a:lumMod val="50000"/>
                  </a:srgbClr>
                </a:solidFill>
                <a:effectLst/>
                <a:uLnTx/>
                <a:uFillTx/>
                <a:latin typeface="Rockwell"/>
                <a:ea typeface="+mn-ea"/>
                <a:cs typeface="+mn-cs"/>
              </a:rPr>
              <a:t>A copy must be maintained at each worksite.</a:t>
            </a:r>
          </a:p>
          <a:p>
            <a:pPr marL="342900" marR="0" lvl="0" indent="-342900" algn="l" defTabSz="914400" rtl="0" eaLnBrk="1" fontAlgn="auto" latinLnBrk="0" hangingPunct="1">
              <a:lnSpc>
                <a:spcPct val="100000"/>
              </a:lnSpc>
              <a:spcBef>
                <a:spcPts val="1000"/>
              </a:spcBef>
              <a:spcAft>
                <a:spcPts val="0"/>
              </a:spcAft>
              <a:buClr>
                <a:srgbClr val="D34817">
                  <a:lumMod val="75000"/>
                </a:srgbClr>
              </a:buClr>
              <a:buSzPct val="85000"/>
              <a:buFont typeface="Wingdings 2" pitchFamily="18" charset="2"/>
              <a:buChar char="Ã"/>
              <a:tabLst/>
              <a:defRPr/>
            </a:pPr>
            <a:r>
              <a:rPr kumimoji="0" lang="en-US" sz="2000" b="0" i="0" u="none" strike="noStrike" kern="1200" cap="none" spc="0" normalizeH="0" baseline="0" noProof="0" dirty="0" smtClean="0">
                <a:ln>
                  <a:noFill/>
                </a:ln>
                <a:solidFill>
                  <a:srgbClr val="D34817">
                    <a:lumMod val="50000"/>
                  </a:srgbClr>
                </a:solidFill>
                <a:effectLst/>
                <a:uLnTx/>
                <a:uFillTx/>
                <a:latin typeface="Rockwell"/>
                <a:ea typeface="+mn-ea"/>
                <a:cs typeface="+mn-cs"/>
              </a:rPr>
              <a:t>Employees must be informed of the IIPP.</a:t>
            </a:r>
            <a:endParaRPr kumimoji="0" lang="en-US" sz="2000" b="0" i="0" u="none" strike="noStrike" kern="1200" cap="none" spc="0" normalizeH="0" baseline="0" noProof="0" dirty="0">
              <a:ln>
                <a:noFill/>
              </a:ln>
              <a:solidFill>
                <a:srgbClr val="D34817">
                  <a:lumMod val="50000"/>
                </a:srgbClr>
              </a:solidFill>
              <a:effectLst/>
              <a:uLnTx/>
              <a:uFillTx/>
              <a:latin typeface="Rockwell"/>
              <a:ea typeface="+mn-ea"/>
              <a:cs typeface="+mn-cs"/>
            </a:endParaRPr>
          </a:p>
        </p:txBody>
      </p:sp>
    </p:spTree>
    <p:extLst>
      <p:ext uri="{BB962C8B-B14F-4D97-AF65-F5344CB8AC3E}">
        <p14:creationId xmlns:p14="http://schemas.microsoft.com/office/powerpoint/2010/main" val="3132097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1371600"/>
            <a:ext cx="3810000" cy="5181600"/>
          </a:xfrm>
        </p:spPr>
        <p:txBody>
          <a:bodyPr>
            <a:normAutofit fontScale="85000" lnSpcReduction="10000"/>
          </a:bodyPr>
          <a:lstStyle/>
          <a:p>
            <a:pPr>
              <a:buClr>
                <a:srgbClr val="C00000"/>
              </a:buClr>
              <a:buSzPct val="80000"/>
              <a:buBlip>
                <a:blip r:embed="rId3"/>
              </a:buBlip>
            </a:pPr>
            <a:r>
              <a:rPr lang="en-US" dirty="0">
                <a:solidFill>
                  <a:srgbClr val="000000"/>
                </a:solidFill>
                <a:cs typeface="Tahoma" pitchFamily="34" charset="0"/>
              </a:rPr>
              <a:t>Not a Bloodborne Pathogen</a:t>
            </a:r>
          </a:p>
          <a:p>
            <a:pPr>
              <a:buClr>
                <a:srgbClr val="C00000"/>
              </a:buClr>
              <a:buSzPct val="80000"/>
              <a:buBlip>
                <a:blip r:embed="rId3"/>
              </a:buBlip>
            </a:pPr>
            <a:r>
              <a:rPr lang="en-US" dirty="0">
                <a:solidFill>
                  <a:srgbClr val="000000"/>
                </a:solidFill>
                <a:cs typeface="Tahoma" pitchFamily="34" charset="0"/>
              </a:rPr>
              <a:t>Contracted by </a:t>
            </a:r>
            <a:endParaRPr lang="en-US" dirty="0" smtClean="0">
              <a:solidFill>
                <a:srgbClr val="000000"/>
              </a:solidFill>
              <a:cs typeface="Tahoma" pitchFamily="34" charset="0"/>
            </a:endParaRPr>
          </a:p>
          <a:p>
            <a:pPr lvl="1">
              <a:buClr>
                <a:srgbClr val="C00000"/>
              </a:buClr>
              <a:buSzPct val="75000"/>
              <a:buBlip>
                <a:blip r:embed="rId3"/>
              </a:buBlip>
            </a:pPr>
            <a:r>
              <a:rPr lang="en-US" dirty="0" smtClean="0">
                <a:solidFill>
                  <a:srgbClr val="000000"/>
                </a:solidFill>
                <a:cs typeface="Tahoma" pitchFamily="34" charset="0"/>
              </a:rPr>
              <a:t>Eating </a:t>
            </a:r>
            <a:r>
              <a:rPr lang="en-US" dirty="0">
                <a:solidFill>
                  <a:srgbClr val="000000"/>
                </a:solidFill>
                <a:cs typeface="Tahoma" pitchFamily="34" charset="0"/>
              </a:rPr>
              <a:t>food or drinking liquids contaminated with human </a:t>
            </a:r>
            <a:r>
              <a:rPr lang="en-US" dirty="0" smtClean="0">
                <a:solidFill>
                  <a:srgbClr val="000000"/>
                </a:solidFill>
                <a:cs typeface="Tahoma" pitchFamily="34" charset="0"/>
              </a:rPr>
              <a:t>feces</a:t>
            </a:r>
          </a:p>
          <a:p>
            <a:pPr lvl="1">
              <a:buClr>
                <a:srgbClr val="C00000"/>
              </a:buClr>
              <a:buSzPct val="75000"/>
              <a:buBlip>
                <a:blip r:embed="rId3"/>
              </a:buBlip>
            </a:pPr>
            <a:r>
              <a:rPr lang="en-US" dirty="0" smtClean="0">
                <a:solidFill>
                  <a:srgbClr val="000000"/>
                </a:solidFill>
                <a:cs typeface="Tahoma" pitchFamily="34" charset="0"/>
              </a:rPr>
              <a:t>Not washing hands </a:t>
            </a:r>
            <a:r>
              <a:rPr lang="en-US" dirty="0">
                <a:solidFill>
                  <a:srgbClr val="000000"/>
                </a:solidFill>
                <a:cs typeface="Tahoma" pitchFamily="34" charset="0"/>
              </a:rPr>
              <a:t>after using bathroom and diaper changing</a:t>
            </a:r>
          </a:p>
          <a:p>
            <a:pPr>
              <a:buClr>
                <a:srgbClr val="C00000"/>
              </a:buClr>
              <a:buSzPct val="80000"/>
              <a:buBlip>
                <a:blip r:embed="rId3"/>
              </a:buBlip>
            </a:pPr>
            <a:r>
              <a:rPr lang="en-US" dirty="0">
                <a:solidFill>
                  <a:srgbClr val="000000"/>
                </a:solidFill>
                <a:cs typeface="Tahoma" pitchFamily="34" charset="0"/>
              </a:rPr>
              <a:t>Rates have declined 92% since the vaccine became available in 1995</a:t>
            </a:r>
          </a:p>
          <a:p>
            <a:pPr>
              <a:buClr>
                <a:srgbClr val="C00000"/>
              </a:buClr>
              <a:buSzPct val="80000"/>
              <a:buBlip>
                <a:blip r:embed="rId3"/>
              </a:buBlip>
            </a:pPr>
            <a:r>
              <a:rPr lang="en-US" dirty="0">
                <a:solidFill>
                  <a:srgbClr val="000000"/>
                </a:solidFill>
                <a:cs typeface="Tahoma" pitchFamily="34" charset="0"/>
              </a:rPr>
              <a:t>Vaccine consists of two doses given 6 months </a:t>
            </a:r>
            <a:r>
              <a:rPr lang="en-US" dirty="0" smtClean="0">
                <a:solidFill>
                  <a:srgbClr val="000000"/>
                </a:solidFill>
                <a:cs typeface="Tahoma" pitchFamily="34" charset="0"/>
              </a:rPr>
              <a:t>apart</a:t>
            </a:r>
            <a:endParaRPr lang="en-US" dirty="0">
              <a:solidFill>
                <a:srgbClr val="000000"/>
              </a:solidFill>
              <a:cs typeface="Tahoma" pitchFamily="34" charset="0"/>
            </a:endParaRP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1" y="1143000"/>
            <a:ext cx="3940393"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0715">
            <a:off x="6048376" y="3429000"/>
            <a:ext cx="3940393" cy="2887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981200" y="274638"/>
            <a:ext cx="3581400" cy="868362"/>
          </a:xfrm>
        </p:spPr>
        <p:txBody>
          <a:bodyPr>
            <a:normAutofit/>
          </a:bodyPr>
          <a:lstStyle/>
          <a:p>
            <a:r>
              <a:rPr lang="en-US" sz="4800" b="1" dirty="0"/>
              <a:t>Hepatitis A</a:t>
            </a:r>
          </a:p>
        </p:txBody>
      </p:sp>
    </p:spTree>
    <p:extLst>
      <p:ext uri="{BB962C8B-B14F-4D97-AF65-F5344CB8AC3E}">
        <p14:creationId xmlns:p14="http://schemas.microsoft.com/office/powerpoint/2010/main" val="2172385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3352800" cy="1143000"/>
          </a:xfrm>
        </p:spPr>
        <p:txBody>
          <a:bodyPr>
            <a:normAutofit/>
          </a:bodyPr>
          <a:lstStyle/>
          <a:p>
            <a:r>
              <a:rPr lang="en-US" sz="4800" b="1" dirty="0"/>
              <a:t>Hepatitis B</a:t>
            </a:r>
          </a:p>
        </p:txBody>
      </p:sp>
      <p:sp>
        <p:nvSpPr>
          <p:cNvPr id="3" name="Content Placeholder 2"/>
          <p:cNvSpPr>
            <a:spLocks noGrp="1"/>
          </p:cNvSpPr>
          <p:nvPr>
            <p:ph idx="1"/>
          </p:nvPr>
        </p:nvSpPr>
        <p:spPr>
          <a:xfrm>
            <a:off x="6631236" y="870333"/>
            <a:ext cx="4648200" cy="5805105"/>
          </a:xfrm>
        </p:spPr>
        <p:txBody>
          <a:bodyPr>
            <a:normAutofit fontScale="92500" lnSpcReduction="20000"/>
          </a:bodyPr>
          <a:lstStyle/>
          <a:p>
            <a:pPr eaLnBrk="1" hangingPunct="1">
              <a:buClr>
                <a:srgbClr val="C00000"/>
              </a:buClr>
              <a:buSzPct val="80000"/>
              <a:buBlip>
                <a:blip r:embed="rId3"/>
              </a:buBlip>
            </a:pPr>
            <a:r>
              <a:rPr lang="en-US" sz="2600" dirty="0">
                <a:solidFill>
                  <a:srgbClr val="000000"/>
                </a:solidFill>
                <a:cs typeface="Tahoma" pitchFamily="34" charset="0"/>
              </a:rPr>
              <a:t>Serious and sometimes fatal disease</a:t>
            </a:r>
          </a:p>
          <a:p>
            <a:pPr eaLnBrk="1" hangingPunct="1">
              <a:buClr>
                <a:srgbClr val="C00000"/>
              </a:buClr>
              <a:buSzPct val="80000"/>
              <a:buBlip>
                <a:blip r:embed="rId3"/>
              </a:buBlip>
            </a:pPr>
            <a:r>
              <a:rPr lang="en-US" sz="2600" dirty="0">
                <a:solidFill>
                  <a:srgbClr val="000000"/>
                </a:solidFill>
                <a:cs typeface="Tahoma" pitchFamily="34" charset="0"/>
              </a:rPr>
              <a:t>Virus can live on a dry surface for 7 days</a:t>
            </a:r>
          </a:p>
          <a:p>
            <a:pPr eaLnBrk="1" hangingPunct="1">
              <a:buClr>
                <a:srgbClr val="C00000"/>
              </a:buClr>
              <a:buSzPct val="80000"/>
              <a:buBlip>
                <a:blip r:embed="rId3"/>
              </a:buBlip>
            </a:pPr>
            <a:r>
              <a:rPr lang="en-US" sz="2600" dirty="0">
                <a:solidFill>
                  <a:srgbClr val="000000"/>
                </a:solidFill>
                <a:cs typeface="Tahoma" pitchFamily="34" charset="0"/>
              </a:rPr>
              <a:t>There are 500 million Hepatitis B virus particles in a single teaspoon of blood</a:t>
            </a:r>
          </a:p>
          <a:p>
            <a:pPr eaLnBrk="1" hangingPunct="1">
              <a:buClr>
                <a:srgbClr val="C00000"/>
              </a:buClr>
              <a:buSzPct val="80000"/>
              <a:buBlip>
                <a:blip r:embed="rId3"/>
              </a:buBlip>
            </a:pPr>
            <a:r>
              <a:rPr lang="en-US" sz="2600" dirty="0">
                <a:solidFill>
                  <a:srgbClr val="000000"/>
                </a:solidFill>
                <a:cs typeface="Tahoma" pitchFamily="34" charset="0"/>
              </a:rPr>
              <a:t>Contracting Hepatitis B increases chance of developing cirrhosis &amp; liver cancer</a:t>
            </a:r>
          </a:p>
          <a:p>
            <a:pPr>
              <a:buClr>
                <a:srgbClr val="C00000"/>
              </a:buClr>
              <a:buSzPct val="80000"/>
              <a:buBlip>
                <a:blip r:embed="rId3"/>
              </a:buBlip>
            </a:pPr>
            <a:r>
              <a:rPr lang="en-US" sz="2600" dirty="0">
                <a:cs typeface="Tahoma" pitchFamily="34" charset="0"/>
              </a:rPr>
              <a:t>It is recommended that SDUSD employees working with blood and/or body fluids on a regular basis get the Hepatitis B Vaccine Series</a:t>
            </a:r>
          </a:p>
          <a:p>
            <a:pPr>
              <a:buClr>
                <a:srgbClr val="C00000"/>
              </a:buClr>
              <a:buSzPct val="80000"/>
              <a:buBlip>
                <a:blip r:embed="rId3"/>
              </a:buBlip>
            </a:pPr>
            <a:r>
              <a:rPr lang="en-US" sz="2600" dirty="0">
                <a:cs typeface="Tahoma" pitchFamily="34" charset="0"/>
              </a:rPr>
              <a:t>Vaccine is no longer available through District – see note section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209800"/>
            <a:ext cx="3505200" cy="3124200"/>
          </a:xfrm>
          <a:prstGeom prst="rect">
            <a:avLst/>
          </a:prstGeom>
          <a:ln w="12700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65752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581400" y="609600"/>
            <a:ext cx="4816216" cy="3505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Content Placeholder 2"/>
          <p:cNvSpPr>
            <a:spLocks noGrp="1"/>
          </p:cNvSpPr>
          <p:nvPr>
            <p:ph type="body" sz="half" idx="2"/>
          </p:nvPr>
        </p:nvSpPr>
        <p:spPr>
          <a:xfrm>
            <a:off x="2057400" y="4572000"/>
            <a:ext cx="8001000" cy="1981200"/>
          </a:xfrm>
        </p:spPr>
        <p:txBody>
          <a:bodyPr>
            <a:normAutofit fontScale="77500" lnSpcReduction="20000"/>
          </a:bodyPr>
          <a:lstStyle/>
          <a:p>
            <a:pPr marL="457200" indent="-457200">
              <a:lnSpc>
                <a:spcPct val="90000"/>
              </a:lnSpc>
              <a:buClr>
                <a:srgbClr val="C00000"/>
              </a:buClr>
              <a:buSzPct val="80000"/>
              <a:buBlip>
                <a:blip r:embed="rId4"/>
              </a:buBlip>
            </a:pPr>
            <a:r>
              <a:rPr lang="en-US" sz="3300" dirty="0">
                <a:solidFill>
                  <a:srgbClr val="000000"/>
                </a:solidFill>
                <a:cs typeface="Tahoma" pitchFamily="34" charset="0"/>
              </a:rPr>
              <a:t>Transmitted through blood or sexual contact</a:t>
            </a:r>
          </a:p>
          <a:p>
            <a:pPr marL="801687" lvl="1" indent="-457200">
              <a:lnSpc>
                <a:spcPct val="90000"/>
              </a:lnSpc>
              <a:buClr>
                <a:srgbClr val="C00000"/>
              </a:buClr>
              <a:buSzPct val="80000"/>
              <a:buBlip>
                <a:blip r:embed="rId4"/>
              </a:buBlip>
            </a:pPr>
            <a:r>
              <a:rPr lang="en-US" sz="2900" dirty="0">
                <a:solidFill>
                  <a:srgbClr val="000000"/>
                </a:solidFill>
                <a:cs typeface="Tahoma" pitchFamily="34" charset="0"/>
              </a:rPr>
              <a:t>Can be spread via toothbrushes and razors</a:t>
            </a:r>
          </a:p>
          <a:p>
            <a:pPr marL="457200" indent="-457200">
              <a:lnSpc>
                <a:spcPct val="90000"/>
              </a:lnSpc>
              <a:buClr>
                <a:srgbClr val="C00000"/>
              </a:buClr>
              <a:buSzPct val="80000"/>
              <a:buBlip>
                <a:blip r:embed="rId4"/>
              </a:buBlip>
            </a:pPr>
            <a:r>
              <a:rPr lang="en-US" sz="3300" dirty="0">
                <a:solidFill>
                  <a:srgbClr val="000000"/>
                </a:solidFill>
                <a:cs typeface="Tahoma" pitchFamily="34" charset="0"/>
              </a:rPr>
              <a:t>100 times more infectious than HIV</a:t>
            </a:r>
          </a:p>
          <a:p>
            <a:pPr marL="457200" indent="-457200">
              <a:lnSpc>
                <a:spcPct val="90000"/>
              </a:lnSpc>
              <a:buClr>
                <a:srgbClr val="C00000"/>
              </a:buClr>
              <a:buSzPct val="80000"/>
              <a:buBlip>
                <a:blip r:embed="rId4"/>
              </a:buBlip>
            </a:pPr>
            <a:r>
              <a:rPr lang="en-US" sz="3300" dirty="0">
                <a:solidFill>
                  <a:srgbClr val="000000"/>
                </a:solidFill>
                <a:cs typeface="Tahoma" pitchFamily="34" charset="0"/>
              </a:rPr>
              <a:t>Estimated one million people in the United States have chronic Hepatitis B infection, with 350 million people affected worldwide</a:t>
            </a:r>
          </a:p>
        </p:txBody>
      </p:sp>
    </p:spTree>
    <p:extLst>
      <p:ext uri="{BB962C8B-B14F-4D97-AF65-F5344CB8AC3E}">
        <p14:creationId xmlns:p14="http://schemas.microsoft.com/office/powerpoint/2010/main" val="1144518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09800" y="1905000"/>
            <a:ext cx="7924800" cy="4495800"/>
          </a:xfrm>
        </p:spPr>
        <p:txBody>
          <a:bodyPr>
            <a:noAutofit/>
          </a:bodyPr>
          <a:lstStyle/>
          <a:p>
            <a:pPr eaLnBrk="1" hangingPunct="1">
              <a:buClr>
                <a:srgbClr val="C00000"/>
              </a:buClr>
              <a:buSzPct val="80000"/>
              <a:buBlip>
                <a:blip r:embed="rId2"/>
              </a:buBlip>
            </a:pPr>
            <a:r>
              <a:rPr lang="en-US" sz="2400" dirty="0">
                <a:solidFill>
                  <a:srgbClr val="000000"/>
                </a:solidFill>
                <a:cs typeface="Tahoma" pitchFamily="34" charset="0"/>
              </a:rPr>
              <a:t>School Nurse &amp; Health Office staff</a:t>
            </a:r>
          </a:p>
          <a:p>
            <a:pPr eaLnBrk="1" hangingPunct="1">
              <a:buClr>
                <a:srgbClr val="C00000"/>
              </a:buClr>
              <a:buSzPct val="80000"/>
              <a:buBlip>
                <a:blip r:embed="rId2"/>
              </a:buBlip>
            </a:pPr>
            <a:r>
              <a:rPr lang="en-US" sz="2400" dirty="0">
                <a:solidFill>
                  <a:srgbClr val="000000"/>
                </a:solidFill>
                <a:cs typeface="Tahoma" pitchFamily="34" charset="0"/>
              </a:rPr>
              <a:t>School Police</a:t>
            </a:r>
          </a:p>
          <a:p>
            <a:pPr eaLnBrk="1" hangingPunct="1">
              <a:buClr>
                <a:srgbClr val="C00000"/>
              </a:buClr>
              <a:buSzPct val="80000"/>
              <a:buBlip>
                <a:blip r:embed="rId2"/>
              </a:buBlip>
            </a:pPr>
            <a:r>
              <a:rPr lang="en-US" sz="2400" dirty="0">
                <a:solidFill>
                  <a:srgbClr val="000000"/>
                </a:solidFill>
                <a:cs typeface="Tahoma" pitchFamily="34" charset="0"/>
              </a:rPr>
              <a:t>Speech Pathologists</a:t>
            </a:r>
          </a:p>
          <a:p>
            <a:pPr eaLnBrk="1" hangingPunct="1">
              <a:buClr>
                <a:srgbClr val="C00000"/>
              </a:buClr>
              <a:buSzPct val="80000"/>
              <a:buBlip>
                <a:blip r:embed="rId2"/>
              </a:buBlip>
            </a:pPr>
            <a:r>
              <a:rPr lang="en-US" sz="2400" dirty="0">
                <a:solidFill>
                  <a:srgbClr val="000000"/>
                </a:solidFill>
                <a:cs typeface="Tahoma" pitchFamily="34" charset="0"/>
              </a:rPr>
              <a:t>Special Education staff</a:t>
            </a:r>
          </a:p>
          <a:p>
            <a:pPr eaLnBrk="1" hangingPunct="1">
              <a:buClr>
                <a:srgbClr val="C00000"/>
              </a:buClr>
              <a:buSzPct val="80000"/>
              <a:buBlip>
                <a:blip r:embed="rId2"/>
              </a:buBlip>
            </a:pPr>
            <a:r>
              <a:rPr lang="en-US" sz="2400" dirty="0">
                <a:solidFill>
                  <a:srgbClr val="000000"/>
                </a:solidFill>
                <a:cs typeface="Tahoma" pitchFamily="34" charset="0"/>
              </a:rPr>
              <a:t>School site secretaries/clerks who assist in the Health Office</a:t>
            </a:r>
          </a:p>
          <a:p>
            <a:pPr eaLnBrk="1" hangingPunct="1">
              <a:buClr>
                <a:srgbClr val="C00000"/>
              </a:buClr>
              <a:buSzPct val="80000"/>
              <a:buBlip>
                <a:blip r:embed="rId2"/>
              </a:buBlip>
            </a:pPr>
            <a:r>
              <a:rPr lang="en-US" sz="2400" dirty="0">
                <a:solidFill>
                  <a:srgbClr val="000000"/>
                </a:solidFill>
                <a:cs typeface="Tahoma" pitchFamily="34" charset="0"/>
              </a:rPr>
              <a:t>Infant Center (SEEC) and Home Health Staff</a:t>
            </a:r>
          </a:p>
          <a:p>
            <a:pPr eaLnBrk="1" hangingPunct="1">
              <a:buClr>
                <a:srgbClr val="C00000"/>
              </a:buClr>
              <a:buSzPct val="80000"/>
              <a:buBlip>
                <a:blip r:embed="rId2"/>
              </a:buBlip>
            </a:pPr>
            <a:r>
              <a:rPr lang="en-US" sz="2400" dirty="0">
                <a:solidFill>
                  <a:srgbClr val="000000"/>
                </a:solidFill>
                <a:cs typeface="Tahoma" pitchFamily="34" charset="0"/>
              </a:rPr>
              <a:t>Coaches, Athletic Program &amp; Physical Education staff</a:t>
            </a:r>
          </a:p>
          <a:p>
            <a:pPr eaLnBrk="1" hangingPunct="1">
              <a:buClr>
                <a:srgbClr val="C00000"/>
              </a:buClr>
              <a:buSzPct val="80000"/>
              <a:buBlip>
                <a:blip r:embed="rId2"/>
              </a:buBlip>
            </a:pPr>
            <a:r>
              <a:rPr lang="en-US" sz="2400" dirty="0">
                <a:solidFill>
                  <a:srgbClr val="000000"/>
                </a:solidFill>
                <a:cs typeface="Tahoma" pitchFamily="34" charset="0"/>
              </a:rPr>
              <a:t>Custodial staff</a:t>
            </a:r>
          </a:p>
          <a:p>
            <a:pPr eaLnBrk="1" hangingPunct="1">
              <a:buClr>
                <a:srgbClr val="C00000"/>
              </a:buClr>
              <a:buSzPct val="80000"/>
              <a:buBlip>
                <a:blip r:embed="rId2"/>
              </a:buBlip>
            </a:pPr>
            <a:r>
              <a:rPr lang="en-US" sz="2400" dirty="0">
                <a:solidFill>
                  <a:srgbClr val="000000"/>
                </a:solidFill>
                <a:cs typeface="Tahoma" pitchFamily="34" charset="0"/>
              </a:rPr>
              <a:t>R.O.P. and Community Education Program staff</a:t>
            </a:r>
          </a:p>
          <a:p>
            <a:pPr eaLnBrk="1" hangingPunct="1">
              <a:buClr>
                <a:srgbClr val="C00000"/>
              </a:buClr>
              <a:buSzPct val="80000"/>
              <a:buBlip>
                <a:blip r:embed="rId2"/>
              </a:buBlip>
            </a:pPr>
            <a:r>
              <a:rPr lang="en-US" sz="2400" dirty="0">
                <a:solidFill>
                  <a:srgbClr val="000000"/>
                </a:solidFill>
                <a:cs typeface="Tahoma" pitchFamily="34" charset="0"/>
              </a:rPr>
              <a:t>Bus Transportation staff</a:t>
            </a:r>
          </a:p>
        </p:txBody>
      </p:sp>
      <p:sp>
        <p:nvSpPr>
          <p:cNvPr id="2" name="Title 1"/>
          <p:cNvSpPr>
            <a:spLocks noGrp="1"/>
          </p:cNvSpPr>
          <p:nvPr>
            <p:ph type="title"/>
          </p:nvPr>
        </p:nvSpPr>
        <p:spPr>
          <a:xfrm>
            <a:off x="1981200" y="274638"/>
            <a:ext cx="8153400" cy="1143000"/>
          </a:xfrm>
        </p:spPr>
        <p:txBody>
          <a:bodyPr>
            <a:normAutofit/>
          </a:bodyPr>
          <a:lstStyle/>
          <a:p>
            <a:r>
              <a:rPr lang="en-US" sz="4800" b="1" dirty="0"/>
              <a:t>District Category 1 Employees</a:t>
            </a:r>
          </a:p>
        </p:txBody>
      </p:sp>
    </p:spTree>
    <p:extLst>
      <p:ext uri="{BB962C8B-B14F-4D97-AF65-F5344CB8AC3E}">
        <p14:creationId xmlns:p14="http://schemas.microsoft.com/office/powerpoint/2010/main" val="127095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0" y="2286000"/>
            <a:ext cx="7645127" cy="4038600"/>
          </a:xfrm>
        </p:spPr>
        <p:txBody>
          <a:bodyPr>
            <a:normAutofit/>
          </a:bodyPr>
          <a:lstStyle/>
          <a:p>
            <a:pPr eaLnBrk="1" hangingPunct="1">
              <a:lnSpc>
                <a:spcPct val="80000"/>
              </a:lnSpc>
              <a:buClr>
                <a:srgbClr val="C00000"/>
              </a:buClr>
              <a:buSzPct val="80000"/>
              <a:buBlip>
                <a:blip r:embed="rId3"/>
              </a:buBlip>
            </a:pPr>
            <a:r>
              <a:rPr lang="en-US" dirty="0" smtClean="0">
                <a:solidFill>
                  <a:srgbClr val="000000"/>
                </a:solidFill>
                <a:cs typeface="Tahoma" pitchFamily="34" charset="0"/>
              </a:rPr>
              <a:t>Primarily transmitted through blood-to-blood contact, though also associated with use of intranasal cocaine</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4 times more prevalent than HIV</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10 times more infectious than HIV</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75% of people have no early symptoms</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Increases risk of cirrhosis, liver cancer &amp; liver failure</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No vaccine available</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#1 reason for liver transplants in the US</a:t>
            </a:r>
          </a:p>
        </p:txBody>
      </p:sp>
      <p:pic>
        <p:nvPicPr>
          <p:cNvPr id="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7805929" y="381000"/>
            <a:ext cx="2125199" cy="14491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839457" y="381000"/>
            <a:ext cx="2125199" cy="14491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839456" y="381000"/>
            <a:ext cx="2125200" cy="14491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81200" y="381000"/>
            <a:ext cx="4038600" cy="1143000"/>
          </a:xfrm>
        </p:spPr>
        <p:txBody>
          <a:bodyPr>
            <a:normAutofit/>
          </a:bodyPr>
          <a:lstStyle/>
          <a:p>
            <a:r>
              <a:rPr lang="en-US" sz="4800" b="1" dirty="0"/>
              <a:t>Hepatitis C</a:t>
            </a:r>
          </a:p>
        </p:txBody>
      </p:sp>
    </p:spTree>
    <p:extLst>
      <p:ext uri="{BB962C8B-B14F-4D97-AF65-F5344CB8AC3E}">
        <p14:creationId xmlns:p14="http://schemas.microsoft.com/office/powerpoint/2010/main" val="1393473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4600" y="2057400"/>
            <a:ext cx="6858000" cy="4114800"/>
          </a:xfrm>
        </p:spPr>
        <p:txBody>
          <a:bodyPr/>
          <a:lstStyle/>
          <a:p>
            <a:pPr eaLnBrk="1" hangingPunct="1">
              <a:lnSpc>
                <a:spcPct val="90000"/>
              </a:lnSpc>
              <a:buClr>
                <a:srgbClr val="C00000"/>
              </a:buClr>
              <a:buSzPct val="80000"/>
              <a:buBlip>
                <a:blip r:embed="rId2"/>
              </a:buBlip>
            </a:pPr>
            <a:r>
              <a:rPr lang="en-US" sz="3000" dirty="0">
                <a:solidFill>
                  <a:srgbClr val="000000"/>
                </a:solidFill>
                <a:cs typeface="Tahoma" pitchFamily="34" charset="0"/>
              </a:rPr>
              <a:t>Transmitted through blood-to-blood contact, unprotected sexual contact or mother to baby</a:t>
            </a:r>
          </a:p>
          <a:p>
            <a:pPr eaLnBrk="1" hangingPunct="1">
              <a:lnSpc>
                <a:spcPct val="90000"/>
              </a:lnSpc>
              <a:buClr>
                <a:srgbClr val="C00000"/>
              </a:buClr>
              <a:buSzPct val="80000"/>
              <a:buBlip>
                <a:blip r:embed="rId2"/>
              </a:buBlip>
            </a:pPr>
            <a:r>
              <a:rPr lang="en-US" sz="3000" dirty="0">
                <a:solidFill>
                  <a:srgbClr val="000000"/>
                </a:solidFill>
                <a:cs typeface="Tahoma" pitchFamily="34" charset="0"/>
              </a:rPr>
              <a:t>Requires direct exposure of infected blood to broken skin, mucous membranes or into the bloodstream</a:t>
            </a:r>
          </a:p>
          <a:p>
            <a:pPr eaLnBrk="1" hangingPunct="1">
              <a:lnSpc>
                <a:spcPct val="90000"/>
              </a:lnSpc>
              <a:buClr>
                <a:srgbClr val="C00000"/>
              </a:buClr>
              <a:buSzPct val="80000"/>
              <a:buBlip>
                <a:blip r:embed="rId2"/>
              </a:buBlip>
            </a:pPr>
            <a:r>
              <a:rPr lang="en-US" sz="3000" dirty="0">
                <a:solidFill>
                  <a:srgbClr val="000000"/>
                </a:solidFill>
                <a:cs typeface="Tahoma" pitchFamily="34" charset="0"/>
              </a:rPr>
              <a:t>No reported cases of transmission in the school setting</a:t>
            </a:r>
          </a:p>
          <a:p>
            <a:pPr eaLnBrk="1" hangingPunct="1">
              <a:lnSpc>
                <a:spcPct val="90000"/>
              </a:lnSpc>
              <a:buClr>
                <a:srgbClr val="C00000"/>
              </a:buClr>
              <a:buSzPct val="80000"/>
              <a:buBlip>
                <a:blip r:embed="rId2"/>
              </a:buBlip>
            </a:pPr>
            <a:r>
              <a:rPr lang="en-US" sz="3000" dirty="0">
                <a:solidFill>
                  <a:srgbClr val="000000"/>
                </a:solidFill>
                <a:cs typeface="Tahoma" pitchFamily="34" charset="0"/>
              </a:rPr>
              <a:t>No vaccine available</a:t>
            </a:r>
          </a:p>
        </p:txBody>
      </p:sp>
      <p:sp>
        <p:nvSpPr>
          <p:cNvPr id="2" name="Title 1"/>
          <p:cNvSpPr>
            <a:spLocks noGrp="1"/>
          </p:cNvSpPr>
          <p:nvPr>
            <p:ph type="title"/>
          </p:nvPr>
        </p:nvSpPr>
        <p:spPr>
          <a:xfrm>
            <a:off x="1981200" y="274638"/>
            <a:ext cx="8229600" cy="1554162"/>
          </a:xfrm>
        </p:spPr>
        <p:txBody>
          <a:bodyPr>
            <a:noAutofit/>
          </a:bodyPr>
          <a:lstStyle/>
          <a:p>
            <a:r>
              <a:rPr lang="en-US" sz="4800" b="1" dirty="0"/>
              <a:t>Human Immunodeficiency Virus (HIV)</a:t>
            </a:r>
          </a:p>
        </p:txBody>
      </p:sp>
    </p:spTree>
    <p:extLst>
      <p:ext uri="{BB962C8B-B14F-4D97-AF65-F5344CB8AC3E}">
        <p14:creationId xmlns:p14="http://schemas.microsoft.com/office/powerpoint/2010/main" val="38081687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81200" y="381000"/>
            <a:ext cx="8077200" cy="1066800"/>
          </a:xfrm>
        </p:spPr>
        <p:txBody>
          <a:bodyPr>
            <a:noAutofit/>
          </a:bodyPr>
          <a:lstStyle/>
          <a:p>
            <a:pPr eaLnBrk="1" hangingPunct="1"/>
            <a:r>
              <a:rPr lang="en-US" sz="5400" b="1" dirty="0">
                <a:solidFill>
                  <a:schemeClr val="bg2">
                    <a:lumMod val="10000"/>
                  </a:schemeClr>
                </a:solidFill>
              </a:rPr>
              <a:t>HIV is</a:t>
            </a:r>
            <a:r>
              <a:rPr lang="en-US" sz="5400" b="1" dirty="0">
                <a:solidFill>
                  <a:schemeClr val="bg2">
                    <a:lumMod val="25000"/>
                  </a:schemeClr>
                </a:solidFill>
              </a:rPr>
              <a:t> </a:t>
            </a:r>
            <a:r>
              <a:rPr lang="en-US" sz="5400" b="1" u="sng" dirty="0">
                <a:solidFill>
                  <a:srgbClr val="CC0000"/>
                </a:solidFill>
              </a:rPr>
              <a:t>NOT</a:t>
            </a:r>
            <a:r>
              <a:rPr lang="en-US" sz="5400" b="1" dirty="0"/>
              <a:t> </a:t>
            </a:r>
            <a:r>
              <a:rPr lang="en-US" sz="5400" b="1" dirty="0">
                <a:solidFill>
                  <a:schemeClr val="bg2">
                    <a:lumMod val="10000"/>
                  </a:schemeClr>
                </a:solidFill>
              </a:rPr>
              <a:t>Transmitted By</a:t>
            </a:r>
          </a:p>
        </p:txBody>
      </p:sp>
      <p:sp>
        <p:nvSpPr>
          <p:cNvPr id="3" name="Content Placeholder 2"/>
          <p:cNvSpPr>
            <a:spLocks noGrp="1"/>
          </p:cNvSpPr>
          <p:nvPr>
            <p:ph sz="quarter" idx="1"/>
          </p:nvPr>
        </p:nvSpPr>
        <p:spPr>
          <a:xfrm>
            <a:off x="2293088" y="1828800"/>
            <a:ext cx="4800600" cy="4572000"/>
          </a:xfrm>
        </p:spPr>
        <p:txBody>
          <a:bodyPr>
            <a:noAutofit/>
          </a:bodyPr>
          <a:lstStyle/>
          <a:p>
            <a:pPr lvl="0">
              <a:lnSpc>
                <a:spcPct val="90000"/>
              </a:lnSpc>
              <a:buClr>
                <a:srgbClr val="C00000"/>
              </a:buClr>
              <a:buSzPct val="80000"/>
              <a:buBlip>
                <a:blip r:embed="rId2"/>
              </a:buBlip>
            </a:pPr>
            <a:r>
              <a:rPr lang="en-US" dirty="0" smtClean="0">
                <a:solidFill>
                  <a:srgbClr val="000000"/>
                </a:solidFill>
                <a:cs typeface="Tahoma" pitchFamily="34" charset="0"/>
              </a:rPr>
              <a:t>Shaking hands</a:t>
            </a:r>
          </a:p>
          <a:p>
            <a:pPr lvl="0">
              <a:lnSpc>
                <a:spcPct val="90000"/>
              </a:lnSpc>
              <a:buClr>
                <a:srgbClr val="C00000"/>
              </a:buClr>
              <a:buSzPct val="80000"/>
              <a:buBlip>
                <a:blip r:embed="rId2"/>
              </a:buBlip>
            </a:pPr>
            <a:r>
              <a:rPr lang="en-US" dirty="0" smtClean="0">
                <a:solidFill>
                  <a:srgbClr val="000000"/>
                </a:solidFill>
                <a:cs typeface="Tahoma" pitchFamily="34" charset="0"/>
              </a:rPr>
              <a:t>Insect bites</a:t>
            </a:r>
          </a:p>
          <a:p>
            <a:pPr lvl="0">
              <a:lnSpc>
                <a:spcPct val="90000"/>
              </a:lnSpc>
              <a:buClr>
                <a:srgbClr val="C00000"/>
              </a:buClr>
              <a:buSzPct val="80000"/>
              <a:buBlip>
                <a:blip r:embed="rId2"/>
              </a:buBlip>
            </a:pPr>
            <a:r>
              <a:rPr lang="en-US" dirty="0" smtClean="0">
                <a:solidFill>
                  <a:srgbClr val="000000"/>
                </a:solidFill>
                <a:cs typeface="Tahoma" pitchFamily="34" charset="0"/>
              </a:rPr>
              <a:t>Eating utensils</a:t>
            </a:r>
          </a:p>
          <a:p>
            <a:pPr lvl="0">
              <a:lnSpc>
                <a:spcPct val="90000"/>
              </a:lnSpc>
              <a:buClr>
                <a:srgbClr val="C00000"/>
              </a:buClr>
              <a:buSzPct val="80000"/>
              <a:buBlip>
                <a:blip r:embed="rId2"/>
              </a:buBlip>
            </a:pPr>
            <a:r>
              <a:rPr lang="en-US" dirty="0" smtClean="0">
                <a:solidFill>
                  <a:srgbClr val="000000"/>
                </a:solidFill>
                <a:cs typeface="Tahoma" pitchFamily="34" charset="0"/>
              </a:rPr>
              <a:t>Toilets</a:t>
            </a:r>
          </a:p>
          <a:p>
            <a:pPr lvl="0">
              <a:lnSpc>
                <a:spcPct val="90000"/>
              </a:lnSpc>
              <a:buClr>
                <a:srgbClr val="C00000"/>
              </a:buClr>
              <a:buSzPct val="80000"/>
              <a:buBlip>
                <a:blip r:embed="rId2"/>
              </a:buBlip>
            </a:pPr>
            <a:r>
              <a:rPr lang="en-US" dirty="0" smtClean="0">
                <a:solidFill>
                  <a:srgbClr val="000000"/>
                </a:solidFill>
                <a:cs typeface="Tahoma" pitchFamily="34" charset="0"/>
              </a:rPr>
              <a:t>Furniture</a:t>
            </a:r>
          </a:p>
          <a:p>
            <a:pPr lvl="0">
              <a:lnSpc>
                <a:spcPct val="90000"/>
              </a:lnSpc>
              <a:buClr>
                <a:srgbClr val="C00000"/>
              </a:buClr>
              <a:buSzPct val="80000"/>
              <a:buBlip>
                <a:blip r:embed="rId2"/>
              </a:buBlip>
            </a:pPr>
            <a:r>
              <a:rPr lang="en-US" dirty="0" smtClean="0">
                <a:solidFill>
                  <a:srgbClr val="000000"/>
                </a:solidFill>
                <a:cs typeface="Tahoma" pitchFamily="34" charset="0"/>
              </a:rPr>
              <a:t>Hugging</a:t>
            </a:r>
          </a:p>
          <a:p>
            <a:pPr lvl="0">
              <a:lnSpc>
                <a:spcPct val="90000"/>
              </a:lnSpc>
              <a:buClr>
                <a:srgbClr val="C00000"/>
              </a:buClr>
              <a:buSzPct val="80000"/>
              <a:buBlip>
                <a:blip r:embed="rId2"/>
              </a:buBlip>
            </a:pPr>
            <a:r>
              <a:rPr lang="en-US" dirty="0" smtClean="0">
                <a:solidFill>
                  <a:srgbClr val="000000"/>
                </a:solidFill>
                <a:cs typeface="Tahoma" pitchFamily="34" charset="0"/>
              </a:rPr>
              <a:t>Sneezing/coughing</a:t>
            </a:r>
          </a:p>
          <a:p>
            <a:pPr lvl="0">
              <a:lnSpc>
                <a:spcPct val="90000"/>
              </a:lnSpc>
              <a:buClr>
                <a:srgbClr val="C00000"/>
              </a:buClr>
              <a:buSzPct val="80000"/>
              <a:buBlip>
                <a:blip r:embed="rId2"/>
              </a:buBlip>
            </a:pPr>
            <a:r>
              <a:rPr lang="en-US" dirty="0" smtClean="0">
                <a:solidFill>
                  <a:srgbClr val="000000"/>
                </a:solidFill>
                <a:cs typeface="Tahoma" pitchFamily="34" charset="0"/>
              </a:rPr>
              <a:t>Other casual contact that does not permit exchange of body fluids</a:t>
            </a:r>
          </a:p>
        </p:txBody>
      </p:sp>
      <p:sp>
        <p:nvSpPr>
          <p:cNvPr id="31748" name="AutoShape 8"/>
          <p:cNvSpPr>
            <a:spLocks noChangeArrowheads="1"/>
          </p:cNvSpPr>
          <p:nvPr/>
        </p:nvSpPr>
        <p:spPr bwMode="auto">
          <a:xfrm>
            <a:off x="7162800" y="2286000"/>
            <a:ext cx="2743200" cy="2590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CC0000"/>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sp>
        <p:nvSpPr>
          <p:cNvPr id="31749" name="WordArt 9"/>
          <p:cNvSpPr>
            <a:spLocks noChangeArrowheads="1" noChangeShapeType="1" noTextEdit="1"/>
          </p:cNvSpPr>
          <p:nvPr/>
        </p:nvSpPr>
        <p:spPr bwMode="auto">
          <a:xfrm>
            <a:off x="7696200" y="3124200"/>
            <a:ext cx="1752600" cy="990600"/>
          </a:xfrm>
          <a:prstGeom prst="rect">
            <a:avLst/>
          </a:prstGeom>
        </p:spPr>
        <p:txBody>
          <a:bodyPr wrap="none" fromWordArt="1">
            <a:prstTxWarp prst="textPlain">
              <a:avLst>
                <a:gd name="adj" fmla="val 50000"/>
              </a:avLst>
            </a:prstTxWarp>
          </a:bodyPr>
          <a:lstStyle/>
          <a:p>
            <a:pPr algn="ctr" defTabSz="914400"/>
            <a:r>
              <a:rPr lang="en-US" sz="3600" kern="10" normalizeH="1" dirty="0">
                <a:ln w="9525">
                  <a:solidFill>
                    <a:srgbClr val="000000"/>
                  </a:solidFill>
                  <a:round/>
                  <a:headEnd/>
                  <a:tailEnd/>
                </a:ln>
                <a:solidFill>
                  <a:srgbClr val="000000"/>
                </a:solidFill>
                <a:latin typeface="Bookman Old Style"/>
              </a:rPr>
              <a:t>HIV</a:t>
            </a:r>
          </a:p>
        </p:txBody>
      </p:sp>
    </p:spTree>
    <p:extLst>
      <p:ext uri="{BB962C8B-B14F-4D97-AF65-F5344CB8AC3E}">
        <p14:creationId xmlns:p14="http://schemas.microsoft.com/office/powerpoint/2010/main" val="2339725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HIV is </a:t>
            </a:r>
            <a:r>
              <a:rPr lang="en-US" sz="4800" b="1" u="sng" dirty="0"/>
              <a:t>NOT</a:t>
            </a:r>
            <a:r>
              <a:rPr lang="en-US" sz="4800" b="1" dirty="0"/>
              <a:t> Transmitted By:</a:t>
            </a:r>
          </a:p>
        </p:txBody>
      </p:sp>
      <p:graphicFrame>
        <p:nvGraphicFramePr>
          <p:cNvPr id="6" name="Content Placeholder 5"/>
          <p:cNvGraphicFramePr>
            <a:graphicFrameLocks noGrp="1"/>
          </p:cNvGraphicFramePr>
          <p:nvPr>
            <p:ph idx="1"/>
          </p:nvPr>
        </p:nvGraphicFramePr>
        <p:xfrm>
          <a:off x="1981200" y="1676400"/>
          <a:ext cx="8229600" cy="4632960"/>
        </p:xfrm>
        <a:graphic>
          <a:graphicData uri="http://schemas.openxmlformats.org/drawingml/2006/table">
            <a:tbl>
              <a:tblPr firstRow="1" bandRow="1">
                <a:tableStyleId>{69012ECD-51FC-41F1-AA8D-1B2483CD663E}</a:tableStyleId>
              </a:tblPr>
              <a:tblGrid>
                <a:gridCol w="4114800">
                  <a:extLst>
                    <a:ext uri="{9D8B030D-6E8A-4147-A177-3AD203B41FA5}">
                      <a16:colId xmlns:a16="http://schemas.microsoft.com/office/drawing/2014/main" val="1575800523"/>
                    </a:ext>
                  </a:extLst>
                </a:gridCol>
                <a:gridCol w="4114800">
                  <a:extLst>
                    <a:ext uri="{9D8B030D-6E8A-4147-A177-3AD203B41FA5}">
                      <a16:colId xmlns:a16="http://schemas.microsoft.com/office/drawing/2014/main" val="1088561125"/>
                    </a:ext>
                  </a:extLst>
                </a:gridCol>
              </a:tblGrid>
              <a:tr h="1447800">
                <a:tc>
                  <a:txBody>
                    <a:bodyPr/>
                    <a:lstStyle/>
                    <a:p>
                      <a:pPr algn="ctr"/>
                      <a:r>
                        <a:rPr lang="en-US" sz="4000" dirty="0" smtClean="0">
                          <a:solidFill>
                            <a:schemeClr val="bg1"/>
                          </a:solidFill>
                        </a:rPr>
                        <a:t>Anonymous</a:t>
                      </a:r>
                      <a:endParaRPr lang="en-US" sz="4000" dirty="0">
                        <a:solidFill>
                          <a:schemeClr val="bg1"/>
                        </a:solidFill>
                      </a:endParaRPr>
                    </a:p>
                  </a:txBody>
                  <a:tcPr anchor="ctr"/>
                </a:tc>
                <a:tc>
                  <a:txBody>
                    <a:bodyPr/>
                    <a:lstStyle/>
                    <a:p>
                      <a:pPr algn="ctr"/>
                      <a:r>
                        <a:rPr lang="en-US" sz="4000" dirty="0" smtClean="0"/>
                        <a:t>Confidential</a:t>
                      </a:r>
                      <a:endParaRPr lang="en-US" sz="4000" dirty="0"/>
                    </a:p>
                  </a:txBody>
                  <a:tcPr anchor="ctr"/>
                </a:tc>
                <a:extLst>
                  <a:ext uri="{0D108BD9-81ED-4DB2-BD59-A6C34878D82A}">
                    <a16:rowId xmlns:a16="http://schemas.microsoft.com/office/drawing/2014/main" val="2982535898"/>
                  </a:ext>
                </a:extLst>
              </a:tr>
              <a:tr h="1447800">
                <a:tc>
                  <a:txBody>
                    <a:bodyPr/>
                    <a:lstStyle/>
                    <a:p>
                      <a:pPr algn="ctr"/>
                      <a:r>
                        <a:rPr lang="en-US" sz="3600" dirty="0" smtClean="0"/>
                        <a:t>No name, no record, no fee</a:t>
                      </a:r>
                      <a:endParaRPr lang="en-US" sz="3600" dirty="0"/>
                    </a:p>
                  </a:txBody>
                  <a:tcPr anchor="ctr"/>
                </a:tc>
                <a:tc>
                  <a:txBody>
                    <a:bodyPr/>
                    <a:lstStyle/>
                    <a:p>
                      <a:pPr algn="ctr"/>
                      <a:r>
                        <a:rPr lang="en-US" sz="3600" dirty="0" smtClean="0"/>
                        <a:t>Results go in your medical chart</a:t>
                      </a:r>
                      <a:endParaRPr lang="en-US" sz="3600" dirty="0"/>
                    </a:p>
                  </a:txBody>
                  <a:tcPr anchor="ctr"/>
                </a:tc>
                <a:extLst>
                  <a:ext uri="{0D108BD9-81ED-4DB2-BD59-A6C34878D82A}">
                    <a16:rowId xmlns:a16="http://schemas.microsoft.com/office/drawing/2014/main" val="924483025"/>
                  </a:ext>
                </a:extLst>
              </a:tr>
              <a:tr h="1447800">
                <a:tc>
                  <a:txBody>
                    <a:bodyPr/>
                    <a:lstStyle/>
                    <a:p>
                      <a:pPr algn="ctr"/>
                      <a:r>
                        <a:rPr lang="en-US" sz="3600" dirty="0" smtClean="0"/>
                        <a:t>For more Info:</a:t>
                      </a:r>
                    </a:p>
                    <a:p>
                      <a:pPr algn="ctr"/>
                      <a:r>
                        <a:rPr lang="en-US" sz="3600" dirty="0" smtClean="0"/>
                        <a:t>County of San Diego (619) 296-2120</a:t>
                      </a:r>
                      <a:endParaRPr lang="en-US" sz="3600" dirty="0"/>
                    </a:p>
                  </a:txBody>
                  <a:tcPr anchor="ctr"/>
                </a:tc>
                <a:tc>
                  <a:txBody>
                    <a:bodyPr/>
                    <a:lstStyle/>
                    <a:p>
                      <a:pPr algn="ctr"/>
                      <a:r>
                        <a:rPr lang="en-US" sz="3600" dirty="0" smtClean="0"/>
                        <a:t>Through</a:t>
                      </a:r>
                      <a:r>
                        <a:rPr lang="en-US" sz="3600" baseline="0" dirty="0" smtClean="0"/>
                        <a:t> your private physician/provider</a:t>
                      </a:r>
                      <a:endParaRPr lang="en-US" sz="3600" dirty="0"/>
                    </a:p>
                  </a:txBody>
                  <a:tcPr anchor="ctr"/>
                </a:tc>
                <a:extLst>
                  <a:ext uri="{0D108BD9-81ED-4DB2-BD59-A6C34878D82A}">
                    <a16:rowId xmlns:a16="http://schemas.microsoft.com/office/drawing/2014/main" val="4158662349"/>
                  </a:ext>
                </a:extLst>
              </a:tr>
            </a:tbl>
          </a:graphicData>
        </a:graphic>
      </p:graphicFrame>
    </p:spTree>
    <p:extLst>
      <p:ext uri="{BB962C8B-B14F-4D97-AF65-F5344CB8AC3E}">
        <p14:creationId xmlns:p14="http://schemas.microsoft.com/office/powerpoint/2010/main" val="308662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667000" y="2286001"/>
            <a:ext cx="6324600" cy="3763963"/>
          </a:xfrm>
        </p:spPr>
        <p:txBody>
          <a:bodyPr>
            <a:normAutofit lnSpcReduction="10000"/>
          </a:bodyPr>
          <a:lstStyle/>
          <a:p>
            <a:pPr eaLnBrk="1" hangingPunct="1">
              <a:buClr>
                <a:srgbClr val="C00000"/>
              </a:buClr>
              <a:buSzPct val="80000"/>
              <a:buBlip>
                <a:blip r:embed="rId2"/>
              </a:buBlip>
            </a:pPr>
            <a:r>
              <a:rPr lang="en-US" sz="3000" dirty="0">
                <a:solidFill>
                  <a:srgbClr val="000000"/>
                </a:solidFill>
                <a:cs typeface="Tahoma" pitchFamily="34" charset="0"/>
              </a:rPr>
              <a:t>Results cannot be used to determine employability or insurability</a:t>
            </a:r>
          </a:p>
          <a:p>
            <a:pPr eaLnBrk="1" hangingPunct="1">
              <a:buClr>
                <a:srgbClr val="C00000"/>
              </a:buClr>
              <a:buSzPct val="80000"/>
              <a:buBlip>
                <a:blip r:embed="rId2"/>
              </a:buBlip>
            </a:pPr>
            <a:r>
              <a:rPr lang="en-US" sz="3000" dirty="0">
                <a:solidFill>
                  <a:srgbClr val="000000"/>
                </a:solidFill>
                <a:cs typeface="Tahoma" pitchFamily="34" charset="0"/>
              </a:rPr>
              <a:t>You cannot be forced to be tested</a:t>
            </a:r>
          </a:p>
          <a:p>
            <a:pPr eaLnBrk="1" hangingPunct="1">
              <a:buClr>
                <a:srgbClr val="C00000"/>
              </a:buClr>
              <a:buSzPct val="80000"/>
              <a:buBlip>
                <a:blip r:embed="rId2"/>
              </a:buBlip>
            </a:pPr>
            <a:r>
              <a:rPr lang="en-US" sz="3000" dirty="0">
                <a:solidFill>
                  <a:srgbClr val="000000"/>
                </a:solidFill>
                <a:cs typeface="Tahoma" pitchFamily="34" charset="0"/>
              </a:rPr>
              <a:t>It is a misdemeanor to disclose positive results without the WRITTEN consent of the individual. Consent available from school nurse (on Nursing </a:t>
            </a:r>
            <a:r>
              <a:rPr lang="en-US" sz="3000" dirty="0" err="1">
                <a:solidFill>
                  <a:srgbClr val="000000"/>
                </a:solidFill>
                <a:cs typeface="Tahoma" pitchFamily="34" charset="0"/>
              </a:rPr>
              <a:t>eTeams</a:t>
            </a:r>
            <a:r>
              <a:rPr lang="en-US" sz="3000" dirty="0">
                <a:solidFill>
                  <a:srgbClr val="000000"/>
                </a:solidFill>
                <a:cs typeface="Tahoma" pitchFamily="34" charset="0"/>
              </a:rPr>
              <a:t>)</a:t>
            </a:r>
          </a:p>
        </p:txBody>
      </p:sp>
      <p:sp>
        <p:nvSpPr>
          <p:cNvPr id="2" name="Title 1"/>
          <p:cNvSpPr>
            <a:spLocks noGrp="1"/>
          </p:cNvSpPr>
          <p:nvPr>
            <p:ph type="title"/>
          </p:nvPr>
        </p:nvSpPr>
        <p:spPr/>
        <p:txBody>
          <a:bodyPr>
            <a:normAutofit/>
          </a:bodyPr>
          <a:lstStyle/>
          <a:p>
            <a:r>
              <a:rPr lang="en-US" sz="4800" b="1" dirty="0"/>
              <a:t>HIV Testing &amp; the Law</a:t>
            </a:r>
          </a:p>
        </p:txBody>
      </p:sp>
    </p:spTree>
    <p:extLst>
      <p:ext uri="{BB962C8B-B14F-4D97-AF65-F5344CB8AC3E}">
        <p14:creationId xmlns:p14="http://schemas.microsoft.com/office/powerpoint/2010/main" val="1353363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0" y="2103438"/>
            <a:ext cx="7010400" cy="4144963"/>
          </a:xfrm>
        </p:spPr>
        <p:txBody>
          <a:bodyPr>
            <a:normAutofit lnSpcReduction="10000"/>
          </a:bodyPr>
          <a:lstStyle/>
          <a:p>
            <a:pPr eaLnBrk="1" hangingPunct="1">
              <a:buClr>
                <a:srgbClr val="C00000"/>
              </a:buClr>
              <a:buSzPct val="80000"/>
              <a:buBlip>
                <a:blip r:embed="rId3"/>
              </a:buBlip>
            </a:pPr>
            <a:r>
              <a:rPr lang="en-US" sz="3000" dirty="0">
                <a:solidFill>
                  <a:srgbClr val="000000"/>
                </a:solidFill>
                <a:cs typeface="Tahoma" pitchFamily="34" charset="0"/>
              </a:rPr>
              <a:t>Parent and student may choose not to disclose HIV status to anyone</a:t>
            </a:r>
          </a:p>
          <a:p>
            <a:pPr eaLnBrk="1" hangingPunct="1">
              <a:buClr>
                <a:srgbClr val="C00000"/>
              </a:buClr>
              <a:buSzPct val="80000"/>
              <a:buBlip>
                <a:blip r:embed="rId3"/>
              </a:buBlip>
            </a:pPr>
            <a:r>
              <a:rPr lang="en-US" sz="3000" dirty="0">
                <a:solidFill>
                  <a:srgbClr val="000000"/>
                </a:solidFill>
                <a:cs typeface="Tahoma" pitchFamily="34" charset="0"/>
              </a:rPr>
              <a:t>If they tell the school nurse, but choose not to consent to disclosure to anyone else, no one else will know</a:t>
            </a:r>
          </a:p>
          <a:p>
            <a:pPr eaLnBrk="1" hangingPunct="1">
              <a:buClr>
                <a:srgbClr val="C00000"/>
              </a:buClr>
              <a:buSzPct val="80000"/>
              <a:buBlip>
                <a:blip r:embed="rId3"/>
              </a:buBlip>
            </a:pPr>
            <a:r>
              <a:rPr lang="en-US" sz="3000" dirty="0">
                <a:solidFill>
                  <a:srgbClr val="000000"/>
                </a:solidFill>
                <a:cs typeface="Tahoma" pitchFamily="34" charset="0"/>
              </a:rPr>
              <a:t>If they authorize disclosure, authorized people will be notified on a need-to-know basis once the diagnosis has been confirmed</a:t>
            </a:r>
          </a:p>
        </p:txBody>
      </p:sp>
      <p:sp>
        <p:nvSpPr>
          <p:cNvPr id="2" name="Title 1"/>
          <p:cNvSpPr>
            <a:spLocks noGrp="1"/>
          </p:cNvSpPr>
          <p:nvPr>
            <p:ph type="title"/>
          </p:nvPr>
        </p:nvSpPr>
        <p:spPr/>
        <p:txBody>
          <a:bodyPr>
            <a:normAutofit/>
          </a:bodyPr>
          <a:lstStyle/>
          <a:p>
            <a:r>
              <a:rPr lang="en-US" b="1" dirty="0" smtClean="0"/>
              <a:t>Communication of HIV </a:t>
            </a:r>
            <a:r>
              <a:rPr lang="en-US" b="1" dirty="0" err="1" smtClean="0"/>
              <a:t>Statis</a:t>
            </a:r>
            <a:r>
              <a:rPr lang="en-US" b="1" dirty="0" smtClean="0"/>
              <a:t> in the Schools</a:t>
            </a:r>
            <a:endParaRPr lang="en-US" b="1" dirty="0"/>
          </a:p>
        </p:txBody>
      </p:sp>
    </p:spTree>
    <p:extLst>
      <p:ext uri="{BB962C8B-B14F-4D97-AF65-F5344CB8AC3E}">
        <p14:creationId xmlns:p14="http://schemas.microsoft.com/office/powerpoint/2010/main" val="1459113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57403" y="276045"/>
            <a:ext cx="3380347" cy="1506288"/>
          </a:xfrm>
        </p:spPr>
        <p:txBody>
          <a:bodyPr anchor="ctr">
            <a:normAutofit/>
          </a:bodyPr>
          <a:lstStyle/>
          <a:p>
            <a:pPr algn="ctr"/>
            <a:r>
              <a:rPr lang="en-US" sz="4800" b="1" dirty="0" smtClean="0"/>
              <a:t>Did You Know</a:t>
            </a:r>
            <a:endParaRPr lang="en-US" sz="4800" b="1"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3398" y="1299482"/>
            <a:ext cx="5501473" cy="4389119"/>
          </a:xfrm>
        </p:spPr>
      </p:pic>
      <p:sp>
        <p:nvSpPr>
          <p:cNvPr id="7" name="Text Placeholder 6"/>
          <p:cNvSpPr>
            <a:spLocks noGrp="1"/>
          </p:cNvSpPr>
          <p:nvPr>
            <p:ph type="body" sz="half" idx="2"/>
          </p:nvPr>
        </p:nvSpPr>
        <p:spPr>
          <a:xfrm>
            <a:off x="8367622" y="1916674"/>
            <a:ext cx="3789872" cy="4535884"/>
          </a:xfrm>
        </p:spPr>
        <p:txBody>
          <a:bodyPr>
            <a:normAutofit/>
          </a:bodyPr>
          <a:lstStyle/>
          <a:p>
            <a:pPr marL="342900" indent="-342900">
              <a:buFont typeface="Wingdings 2" pitchFamily="18" charset="2"/>
              <a:buChar char="Ã"/>
            </a:pPr>
            <a:r>
              <a:rPr lang="en-US" sz="2800" dirty="0"/>
              <a:t>In California there were </a:t>
            </a:r>
            <a:r>
              <a:rPr lang="en-US" sz="2800" dirty="0" smtClean="0"/>
              <a:t>334 workplace </a:t>
            </a:r>
            <a:r>
              <a:rPr lang="en-US" sz="2800" dirty="0"/>
              <a:t>fatalities </a:t>
            </a:r>
            <a:r>
              <a:rPr lang="en-US" sz="2800" dirty="0" smtClean="0"/>
              <a:t>in 2014 (396 in 2013 - revised)</a:t>
            </a:r>
            <a:endParaRPr lang="en-US" sz="2800" dirty="0"/>
          </a:p>
          <a:p>
            <a:pPr marL="342900" indent="-342900">
              <a:buFont typeface="Wingdings 2" pitchFamily="18" charset="2"/>
              <a:buChar char="Ã"/>
            </a:pPr>
            <a:r>
              <a:rPr lang="en-US" sz="2800" dirty="0" smtClean="0"/>
              <a:t>In </a:t>
            </a:r>
            <a:r>
              <a:rPr lang="en-US" sz="2800" dirty="0"/>
              <a:t>the US, </a:t>
            </a:r>
            <a:r>
              <a:rPr lang="en-US" sz="2800" dirty="0" smtClean="0"/>
              <a:t>4,679 workers </a:t>
            </a:r>
            <a:r>
              <a:rPr lang="en-US" sz="2800" dirty="0"/>
              <a:t>were killed on the </a:t>
            </a:r>
            <a:r>
              <a:rPr lang="en-US" sz="2800" dirty="0" smtClean="0"/>
              <a:t>job in 2014 (4,405 in 2013) </a:t>
            </a:r>
            <a:endParaRPr lang="en-US" sz="2800" dirty="0"/>
          </a:p>
        </p:txBody>
      </p:sp>
    </p:spTree>
    <p:extLst>
      <p:ext uri="{BB962C8B-B14F-4D97-AF65-F5344CB8AC3E}">
        <p14:creationId xmlns:p14="http://schemas.microsoft.com/office/powerpoint/2010/main" val="165794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3352800"/>
            <a:ext cx="4267200" cy="3200400"/>
          </a:xfrm>
        </p:spPr>
        <p:txBody>
          <a:bodyPr>
            <a:normAutofit/>
          </a:bodyPr>
          <a:lstStyle/>
          <a:p>
            <a:pPr>
              <a:buClr>
                <a:srgbClr val="C00000"/>
              </a:buClr>
              <a:buBlip>
                <a:blip r:embed="rId2"/>
              </a:buBlip>
            </a:pPr>
            <a:r>
              <a:rPr lang="en-US" sz="2800" dirty="0"/>
              <a:t>Precautions/guidelines appropriate for preventing the spread of ALL infectious disease</a:t>
            </a:r>
          </a:p>
          <a:p>
            <a:pPr>
              <a:buClr>
                <a:srgbClr val="C00000"/>
              </a:buClr>
              <a:buBlip>
                <a:blip r:embed="rId2"/>
              </a:buBlip>
            </a:pPr>
            <a:r>
              <a:rPr lang="en-US" sz="2800" dirty="0"/>
              <a:t>Treat ALL blood and body fluids as infectious</a:t>
            </a:r>
          </a:p>
          <a:p>
            <a:pPr marL="0" indent="0">
              <a:buNone/>
            </a:pPr>
            <a:endParaRPr lang="en-US" sz="2800" dirty="0"/>
          </a:p>
          <a:p>
            <a:pPr marL="0" indent="0">
              <a:buNone/>
            </a:pP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477001" y="882197"/>
            <a:ext cx="3505199" cy="2699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705601" y="4267200"/>
            <a:ext cx="3276599" cy="1569660"/>
          </a:xfrm>
          <a:prstGeom prst="rect">
            <a:avLst/>
          </a:prstGeom>
          <a:solidFill>
            <a:schemeClr val="accent5">
              <a:lumMod val="75000"/>
            </a:schemeClr>
          </a:solidFill>
          <a:ln w="38100">
            <a:solidFill>
              <a:schemeClr val="tx2">
                <a:lumMod val="50000"/>
              </a:schemeClr>
            </a:solidFill>
          </a:ln>
        </p:spPr>
        <p:txBody>
          <a:bodyPr wrap="square">
            <a:spAutoFit/>
          </a:bodyPr>
          <a:lstStyle/>
          <a:p>
            <a:pPr algn="ctr" defTabSz="914400"/>
            <a:r>
              <a:rPr lang="en-US" sz="2400" b="1" dirty="0">
                <a:solidFill>
                  <a:prstClr val="white"/>
                </a:solidFill>
                <a:latin typeface="Calibri"/>
              </a:rPr>
              <a:t>Hand washing is the number one method in controlling communicable disease</a:t>
            </a:r>
          </a:p>
        </p:txBody>
      </p:sp>
      <p:sp>
        <p:nvSpPr>
          <p:cNvPr id="6" name="Title 5"/>
          <p:cNvSpPr>
            <a:spLocks noGrp="1"/>
          </p:cNvSpPr>
          <p:nvPr>
            <p:ph type="title"/>
          </p:nvPr>
        </p:nvSpPr>
        <p:spPr>
          <a:xfrm>
            <a:off x="1828800" y="570133"/>
            <a:ext cx="3810000" cy="2401667"/>
          </a:xfrm>
        </p:spPr>
        <p:txBody>
          <a:bodyPr>
            <a:normAutofit/>
          </a:bodyPr>
          <a:lstStyle/>
          <a:p>
            <a:r>
              <a:rPr lang="en-US" sz="4800" b="1" dirty="0"/>
              <a:t>Universal Precautions</a:t>
            </a:r>
          </a:p>
        </p:txBody>
      </p:sp>
    </p:spTree>
    <p:extLst>
      <p:ext uri="{BB962C8B-B14F-4D97-AF65-F5344CB8AC3E}">
        <p14:creationId xmlns:p14="http://schemas.microsoft.com/office/powerpoint/2010/main" val="2631987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57400" y="1752600"/>
            <a:ext cx="5181600" cy="4648200"/>
          </a:xfrm>
        </p:spPr>
        <p:txBody>
          <a:bodyPr>
            <a:normAutofit/>
          </a:bodyPr>
          <a:lstStyle/>
          <a:p>
            <a:pPr>
              <a:buClr>
                <a:srgbClr val="C00000"/>
              </a:buClr>
              <a:buSzPct val="95000"/>
              <a:buBlip>
                <a:blip r:embed="rId3"/>
              </a:buBlip>
            </a:pPr>
            <a:r>
              <a:rPr lang="en-US" sz="2600" dirty="0"/>
              <a:t>Use gloves  and other protective equipment when there is risk of exposure to blood or body fluids, </a:t>
            </a:r>
            <a:r>
              <a:rPr lang="en-US" sz="2600" u="sng" dirty="0"/>
              <a:t>regardless</a:t>
            </a:r>
            <a:r>
              <a:rPr lang="en-US" sz="2600" dirty="0"/>
              <a:t> of whether you think a person is infected or not.</a:t>
            </a:r>
          </a:p>
          <a:p>
            <a:pPr>
              <a:buClr>
                <a:srgbClr val="C00000"/>
              </a:buClr>
              <a:buSzPct val="95000"/>
              <a:buBlip>
                <a:blip r:embed="rId3"/>
              </a:buBlip>
            </a:pPr>
            <a:r>
              <a:rPr lang="en-US" sz="2600" dirty="0"/>
              <a:t>Contaminated trash is to be disposed of in a properly labeled, plastic lined container</a:t>
            </a:r>
          </a:p>
          <a:p>
            <a:pPr>
              <a:buClr>
                <a:srgbClr val="C00000"/>
              </a:buClr>
              <a:buSzPct val="95000"/>
              <a:buBlip>
                <a:blip r:embed="rId3"/>
              </a:buBlip>
            </a:pPr>
            <a:r>
              <a:rPr lang="en-US" sz="2600" dirty="0"/>
              <a:t>All needles, lancets and syringes are to be disposed of in a “sharps” container</a:t>
            </a:r>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37232" y="1709611"/>
            <a:ext cx="2400908" cy="20635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37232" y="4267200"/>
            <a:ext cx="2400908" cy="1924436"/>
          </a:xfrm>
          <a:prstGeom prst="rect">
            <a:avLst/>
          </a:prstGeom>
          <a:ln w="381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4" name="Title 3"/>
          <p:cNvSpPr>
            <a:spLocks noGrp="1"/>
          </p:cNvSpPr>
          <p:nvPr>
            <p:ph type="title"/>
          </p:nvPr>
        </p:nvSpPr>
        <p:spPr/>
        <p:txBody>
          <a:bodyPr>
            <a:normAutofit/>
          </a:bodyPr>
          <a:lstStyle/>
          <a:p>
            <a:r>
              <a:rPr lang="en-US" sz="4800" b="1" dirty="0"/>
              <a:t>Universal Precautions</a:t>
            </a:r>
          </a:p>
        </p:txBody>
      </p:sp>
    </p:spTree>
    <p:extLst>
      <p:ext uri="{BB962C8B-B14F-4D97-AF65-F5344CB8AC3E}">
        <p14:creationId xmlns:p14="http://schemas.microsoft.com/office/powerpoint/2010/main" val="1372228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1" y="2438400"/>
            <a:ext cx="8562974" cy="4114800"/>
          </a:xfrm>
        </p:spPr>
        <p:txBody>
          <a:bodyPr>
            <a:normAutofit/>
          </a:bodyPr>
          <a:lstStyle/>
          <a:p>
            <a:pPr>
              <a:buClr>
                <a:srgbClr val="C00000"/>
              </a:buClr>
              <a:buSzPct val="95000"/>
              <a:buBlip>
                <a:blip r:embed="rId2"/>
              </a:buBlip>
            </a:pPr>
            <a:r>
              <a:rPr lang="en-US" sz="2800" dirty="0"/>
              <a:t>Wear non-latex disposable gloves</a:t>
            </a:r>
          </a:p>
          <a:p>
            <a:pPr>
              <a:buClr>
                <a:srgbClr val="C00000"/>
              </a:buClr>
              <a:buSzPct val="95000"/>
              <a:buBlip>
                <a:blip r:embed="rId2"/>
              </a:buBlip>
            </a:pPr>
            <a:r>
              <a:rPr lang="en-US" sz="2800" dirty="0"/>
              <a:t>Wear gloves when rendering first aid and exposed to blood/body fluids  blood other than your own</a:t>
            </a:r>
          </a:p>
          <a:p>
            <a:pPr>
              <a:buClr>
                <a:srgbClr val="C00000"/>
              </a:buClr>
              <a:buSzPct val="95000"/>
              <a:buBlip>
                <a:blip r:embed="rId2"/>
              </a:buBlip>
            </a:pPr>
            <a:r>
              <a:rPr lang="en-US" sz="2800" dirty="0"/>
              <a:t>Wear only once</a:t>
            </a:r>
          </a:p>
          <a:p>
            <a:pPr>
              <a:buClr>
                <a:srgbClr val="C00000"/>
              </a:buClr>
              <a:buSzPct val="95000"/>
              <a:buBlip>
                <a:blip r:embed="rId2"/>
              </a:buBlip>
            </a:pPr>
            <a:r>
              <a:rPr lang="en-US" sz="2800" dirty="0"/>
              <a:t>Replace if torn/punctured</a:t>
            </a:r>
          </a:p>
          <a:p>
            <a:pPr>
              <a:buClr>
                <a:srgbClr val="C00000"/>
              </a:buClr>
              <a:buSzPct val="95000"/>
              <a:buBlip>
                <a:blip r:embed="rId2"/>
              </a:buBlip>
            </a:pPr>
            <a:r>
              <a:rPr lang="en-US" sz="2800" dirty="0"/>
              <a:t>Dispose of in properly marked container</a:t>
            </a:r>
          </a:p>
          <a:p>
            <a:pPr>
              <a:buClr>
                <a:srgbClr val="C00000"/>
              </a:buClr>
              <a:buSzPct val="95000"/>
              <a:buBlip>
                <a:blip r:embed="rId2"/>
              </a:buBlip>
            </a:pPr>
            <a:r>
              <a:rPr lang="en-US" sz="2800" dirty="0"/>
              <a:t>Wash hands after removing - </a:t>
            </a:r>
            <a:r>
              <a:rPr lang="en-US" sz="2800" b="1" dirty="0"/>
              <a:t>Gloves are not a substitute for hand washing!</a:t>
            </a:r>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24801" y="355583"/>
            <a:ext cx="2466975" cy="17462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981200" y="274638"/>
            <a:ext cx="5638800" cy="2011362"/>
          </a:xfrm>
        </p:spPr>
        <p:txBody>
          <a:bodyPr>
            <a:noAutofit/>
          </a:bodyPr>
          <a:lstStyle/>
          <a:p>
            <a:r>
              <a:rPr lang="en-US" b="1" dirty="0" smtClean="0"/>
              <a:t>Personal Protective Equipment (PPE) - Gloves</a:t>
            </a:r>
            <a:endParaRPr lang="en-US" b="1" dirty="0"/>
          </a:p>
        </p:txBody>
      </p:sp>
    </p:spTree>
    <p:extLst>
      <p:ext uri="{BB962C8B-B14F-4D97-AF65-F5344CB8AC3E}">
        <p14:creationId xmlns:p14="http://schemas.microsoft.com/office/powerpoint/2010/main" val="119619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33600" y="2316481"/>
            <a:ext cx="5029200" cy="2751092"/>
          </a:xfrm>
        </p:spPr>
        <p:txBody>
          <a:bodyPr>
            <a:normAutofit/>
          </a:bodyPr>
          <a:lstStyle/>
          <a:p>
            <a:pPr marL="0" indent="0">
              <a:buNone/>
            </a:pPr>
            <a:r>
              <a:rPr lang="en-US" sz="2800" dirty="0"/>
              <a:t>Eye &amp; Mouth Protection shall be worn whenever splashes, spray or spatter may be generated; and eye, nose or mouth contamination can be reasonably anticipated</a:t>
            </a:r>
          </a:p>
        </p:txBody>
      </p:sp>
      <p:pic>
        <p:nvPicPr>
          <p:cNvPr id="4098" name="Picture 2" descr="http://t2.gstatic.com/images?q=tbn:ANd9GcSztoI-iVj7tNXGDzJ1gY4oFHKWNARCbTOSA4kfMadeYdSmlvK5xQ:www.keystoneind.com/sites/all/files/imagecache/pict_big_640_480/FaceMask_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364" y="2438401"/>
            <a:ext cx="2390775" cy="191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4100" name="Picture 4" descr="http://t2.gstatic.com/images?q=tbn:ANd9GcQHNC1b_-5bZwEcMmp2JfZz4RIsJ39HgEoSAsg216kV0KOfmpl93g:img.chinamedevice.com/product/825/1469825.jpg"/>
          <p:cNvPicPr>
            <a:picLocks noChangeAspect="1" noChangeArrowheads="1"/>
          </p:cNvPicPr>
          <p:nvPr/>
        </p:nvPicPr>
        <p:blipFill rotWithShape="1">
          <a:blip r:embed="rId3">
            <a:extLst>
              <a:ext uri="{28A0092B-C50C-407E-A947-70E740481C1C}">
                <a14:useLocalDpi xmlns:a14="http://schemas.microsoft.com/office/drawing/2010/main" val="0"/>
              </a:ext>
            </a:extLst>
          </a:blip>
          <a:srcRect l="4042" t="11569" r="3438" b="5267"/>
          <a:stretch/>
        </p:blipFill>
        <p:spPr bwMode="auto">
          <a:xfrm>
            <a:off x="4876801" y="4934007"/>
            <a:ext cx="2570125" cy="153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urgmas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8926" y="5067573"/>
            <a:ext cx="1295400" cy="127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981200" y="274638"/>
            <a:ext cx="8229600" cy="1630362"/>
          </a:xfrm>
        </p:spPr>
        <p:txBody>
          <a:bodyPr>
            <a:normAutofit/>
          </a:bodyPr>
          <a:lstStyle/>
          <a:p>
            <a:r>
              <a:rPr lang="en-US" b="1" dirty="0" smtClean="0"/>
              <a:t>Personal Protective Equipment (PPE) – Eye &amp; Mouth Protection</a:t>
            </a:r>
            <a:endParaRPr lang="en-US" b="1" dirty="0"/>
          </a:p>
        </p:txBody>
      </p:sp>
    </p:spTree>
    <p:extLst>
      <p:ext uri="{BB962C8B-B14F-4D97-AF65-F5344CB8AC3E}">
        <p14:creationId xmlns:p14="http://schemas.microsoft.com/office/powerpoint/2010/main" val="3497572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2" y="1905001"/>
            <a:ext cx="4495799" cy="4495799"/>
          </a:xfrm>
        </p:spPr>
        <p:txBody>
          <a:bodyPr>
            <a:normAutofit fontScale="85000" lnSpcReduction="10000"/>
          </a:bodyPr>
          <a:lstStyle/>
          <a:p>
            <a:pPr>
              <a:buClr>
                <a:srgbClr val="C00000"/>
              </a:buClr>
              <a:buBlip>
                <a:blip r:embed="rId2"/>
              </a:buBlip>
            </a:pPr>
            <a:r>
              <a:rPr lang="en-US" dirty="0"/>
              <a:t>For 15-30 seconds with soap and running water </a:t>
            </a:r>
          </a:p>
          <a:p>
            <a:pPr>
              <a:buClr>
                <a:srgbClr val="C00000"/>
              </a:buClr>
              <a:buBlip>
                <a:blip r:embed="rId2"/>
              </a:buBlip>
            </a:pPr>
            <a:r>
              <a:rPr lang="en-US" dirty="0"/>
              <a:t>Before and after touching someone or something potentially infectious</a:t>
            </a:r>
          </a:p>
          <a:p>
            <a:pPr>
              <a:buClr>
                <a:srgbClr val="C00000"/>
              </a:buClr>
              <a:buBlip>
                <a:blip r:embed="rId2"/>
              </a:buBlip>
            </a:pPr>
            <a:r>
              <a:rPr lang="en-US" dirty="0"/>
              <a:t>Before eating, drinking, cooking, applying cosmetics or handling contact lens</a:t>
            </a:r>
          </a:p>
          <a:p>
            <a:pPr>
              <a:buClr>
                <a:srgbClr val="C00000"/>
              </a:buClr>
              <a:buBlip>
                <a:blip r:embed="rId2"/>
              </a:buBlip>
            </a:pPr>
            <a:r>
              <a:rPr lang="en-US" dirty="0"/>
              <a:t>After toileting/diapering,  contact with body fluids, or removing gloves</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86601" y="2743201"/>
            <a:ext cx="3144817" cy="25698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itle 3"/>
          <p:cNvSpPr>
            <a:spLocks noGrp="1"/>
          </p:cNvSpPr>
          <p:nvPr>
            <p:ph type="title"/>
          </p:nvPr>
        </p:nvSpPr>
        <p:spPr/>
        <p:txBody>
          <a:bodyPr>
            <a:normAutofit/>
          </a:bodyPr>
          <a:lstStyle/>
          <a:p>
            <a:r>
              <a:rPr lang="en-US" sz="4800" b="1" dirty="0"/>
              <a:t>Hand Protection</a:t>
            </a:r>
          </a:p>
        </p:txBody>
      </p:sp>
    </p:spTree>
    <p:extLst>
      <p:ext uri="{BB962C8B-B14F-4D97-AF65-F5344CB8AC3E}">
        <p14:creationId xmlns:p14="http://schemas.microsoft.com/office/powerpoint/2010/main" val="2908399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212820"/>
            <a:ext cx="4114800" cy="39020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274638"/>
            <a:ext cx="8229600" cy="1630362"/>
          </a:xfrm>
        </p:spPr>
        <p:txBody>
          <a:bodyPr>
            <a:normAutofit/>
          </a:bodyPr>
          <a:lstStyle/>
          <a:p>
            <a:r>
              <a:rPr lang="en-US" b="1" dirty="0" smtClean="0"/>
              <a:t>What would you do if you see blood on the floor?</a:t>
            </a:r>
            <a:endParaRPr lang="en-US" b="1" dirty="0"/>
          </a:p>
        </p:txBody>
      </p:sp>
      <p:sp>
        <p:nvSpPr>
          <p:cNvPr id="3" name="Content Placeholder 2"/>
          <p:cNvSpPr>
            <a:spLocks noGrp="1"/>
          </p:cNvSpPr>
          <p:nvPr>
            <p:ph idx="1"/>
          </p:nvPr>
        </p:nvSpPr>
        <p:spPr>
          <a:xfrm>
            <a:off x="1981200" y="2212819"/>
            <a:ext cx="3810000" cy="3913344"/>
          </a:xfrm>
        </p:spPr>
        <p:txBody>
          <a:bodyPr/>
          <a:lstStyle/>
          <a:p>
            <a:pPr>
              <a:buClr>
                <a:srgbClr val="C00000"/>
              </a:buClr>
              <a:buFont typeface="Wingdings" panose="05000000000000000000" pitchFamily="2" charset="2"/>
              <a:buChar char="v"/>
            </a:pPr>
            <a:r>
              <a:rPr lang="en-US" dirty="0" smtClean="0"/>
              <a:t>Would you wipe it up using no hand protection?</a:t>
            </a:r>
          </a:p>
          <a:p>
            <a:pPr>
              <a:buClr>
                <a:srgbClr val="C00000"/>
              </a:buClr>
              <a:buFont typeface="Wingdings" panose="05000000000000000000" pitchFamily="2" charset="2"/>
              <a:buChar char="v"/>
            </a:pPr>
            <a:r>
              <a:rPr lang="en-US" dirty="0" smtClean="0"/>
              <a:t>Or would you stop &amp; take the time to put on gloves?</a:t>
            </a:r>
            <a:endParaRPr lang="en-US" dirty="0"/>
          </a:p>
        </p:txBody>
      </p:sp>
    </p:spTree>
    <p:extLst>
      <p:ext uri="{BB962C8B-B14F-4D97-AF65-F5344CB8AC3E}">
        <p14:creationId xmlns:p14="http://schemas.microsoft.com/office/powerpoint/2010/main" val="32741452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867400" y="1676400"/>
            <a:ext cx="4419600" cy="4572000"/>
          </a:xfrm>
        </p:spPr>
        <p:txBody>
          <a:bodyPr>
            <a:normAutofit/>
          </a:bodyPr>
          <a:lstStyle/>
          <a:p>
            <a:pPr>
              <a:buClr>
                <a:srgbClr val="C00000"/>
              </a:buClr>
              <a:buBlip>
                <a:blip r:embed="rId2"/>
              </a:buBlip>
            </a:pPr>
            <a:r>
              <a:rPr lang="en-US" sz="2800" dirty="0"/>
              <a:t>Household chlorine bleach –a solution of 10 parts water to  one part bleach</a:t>
            </a:r>
          </a:p>
          <a:p>
            <a:pPr>
              <a:buClr>
                <a:srgbClr val="C00000"/>
              </a:buClr>
              <a:buBlip>
                <a:blip r:embed="rId2"/>
              </a:buBlip>
            </a:pPr>
            <a:r>
              <a:rPr lang="en-US" sz="2800" dirty="0"/>
              <a:t>Mix ¼ cup bleach in bottle filled to 1 gallon</a:t>
            </a:r>
          </a:p>
          <a:p>
            <a:pPr>
              <a:buClr>
                <a:srgbClr val="C00000"/>
              </a:buClr>
              <a:buBlip>
                <a:blip r:embed="rId2"/>
              </a:buBlip>
            </a:pPr>
            <a:r>
              <a:rPr lang="en-US" sz="2800" dirty="0"/>
              <a:t>Mix fresh daily</a:t>
            </a:r>
          </a:p>
          <a:p>
            <a:pPr>
              <a:buClr>
                <a:srgbClr val="C00000"/>
              </a:buClr>
              <a:buBlip>
                <a:blip r:embed="rId2"/>
              </a:buBlip>
            </a:pPr>
            <a:r>
              <a:rPr lang="en-US" sz="2800" dirty="0"/>
              <a:t>Effective against HIV, Hepatitis B &amp; most other disease causing organisms</a:t>
            </a:r>
          </a:p>
        </p:txBody>
      </p:sp>
      <p:pic>
        <p:nvPicPr>
          <p:cNvPr id="9218" name="Picture 2" descr="http://t3.gstatic.com/images?q=tbn:ANd9GcSaMLmlnYUKbandHxhak7iJuvk3cWGgVM9x-gqYxzxkGHmqDNuV:simplesurvivalguide.com/blog/wp-content/uploads/2010/09/bleach.gif"/>
          <p:cNvPicPr>
            <a:picLocks noChangeAspect="1" noChangeArrowheads="1"/>
          </p:cNvPicPr>
          <p:nvPr/>
        </p:nvPicPr>
        <p:blipFill rotWithShape="1">
          <a:blip r:embed="rId3">
            <a:extLst>
              <a:ext uri="{28A0092B-C50C-407E-A947-70E740481C1C}">
                <a14:useLocalDpi xmlns:a14="http://schemas.microsoft.com/office/drawing/2010/main" val="0"/>
              </a:ext>
            </a:extLst>
          </a:blip>
          <a:srcRect l="12418" r="12915"/>
          <a:stretch/>
        </p:blipFill>
        <p:spPr bwMode="auto">
          <a:xfrm>
            <a:off x="2133600" y="2209800"/>
            <a:ext cx="3066906" cy="3200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981200" y="274638"/>
            <a:ext cx="4343400" cy="1143000"/>
          </a:xfrm>
        </p:spPr>
        <p:txBody>
          <a:bodyPr>
            <a:normAutofit/>
          </a:bodyPr>
          <a:lstStyle/>
          <a:p>
            <a:r>
              <a:rPr lang="en-US" sz="4800" b="1" dirty="0"/>
              <a:t>Disinfectant</a:t>
            </a:r>
          </a:p>
        </p:txBody>
      </p:sp>
    </p:spTree>
    <p:extLst>
      <p:ext uri="{BB962C8B-B14F-4D97-AF65-F5344CB8AC3E}">
        <p14:creationId xmlns:p14="http://schemas.microsoft.com/office/powerpoint/2010/main" val="723290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If you are exposed to blood on…</a:t>
            </a:r>
            <a:endParaRPr lang="en-US" b="1" dirty="0"/>
          </a:p>
        </p:txBody>
      </p:sp>
      <p:graphicFrame>
        <p:nvGraphicFramePr>
          <p:cNvPr id="7" name="Content Placeholder 6"/>
          <p:cNvGraphicFramePr>
            <a:graphicFrameLocks noGrp="1"/>
          </p:cNvGraphicFramePr>
          <p:nvPr>
            <p:ph idx="1"/>
          </p:nvPr>
        </p:nvGraphicFramePr>
        <p:xfrm>
          <a:off x="1981200" y="1600200"/>
          <a:ext cx="8229600" cy="54152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77726481"/>
                    </a:ext>
                  </a:extLst>
                </a:gridCol>
                <a:gridCol w="4114800">
                  <a:extLst>
                    <a:ext uri="{9D8B030D-6E8A-4147-A177-3AD203B41FA5}">
                      <a16:colId xmlns:a16="http://schemas.microsoft.com/office/drawing/2014/main" val="398764125"/>
                    </a:ext>
                  </a:extLst>
                </a:gridCol>
              </a:tblGrid>
              <a:tr h="1574800">
                <a:tc>
                  <a:txBody>
                    <a:bodyPr/>
                    <a:lstStyle/>
                    <a:p>
                      <a:pPr algn="ctr"/>
                      <a:r>
                        <a:rPr lang="en-US" sz="4800" b="1" dirty="0" smtClean="0"/>
                        <a:t>Skin</a:t>
                      </a:r>
                      <a:endParaRPr lang="en-US" sz="4800" b="1" dirty="0"/>
                    </a:p>
                  </a:txBody>
                  <a:tcPr anchor="ctr"/>
                </a:tc>
                <a:tc>
                  <a:txBody>
                    <a:bodyPr/>
                    <a:lstStyle/>
                    <a:p>
                      <a:pPr algn="ctr"/>
                      <a:r>
                        <a:rPr lang="en-US" sz="4000" b="1" dirty="0" smtClean="0"/>
                        <a:t>Wash with non-abrasive soap &amp; water</a:t>
                      </a:r>
                      <a:endParaRPr lang="en-US" sz="4000" b="1" dirty="0"/>
                    </a:p>
                  </a:txBody>
                  <a:tcPr anchor="ctr"/>
                </a:tc>
                <a:extLst>
                  <a:ext uri="{0D108BD9-81ED-4DB2-BD59-A6C34878D82A}">
                    <a16:rowId xmlns:a16="http://schemas.microsoft.com/office/drawing/2014/main" val="2749977285"/>
                  </a:ext>
                </a:extLst>
              </a:tr>
              <a:tr h="1574800">
                <a:tc>
                  <a:txBody>
                    <a:bodyPr/>
                    <a:lstStyle/>
                    <a:p>
                      <a:pPr algn="ctr"/>
                      <a:r>
                        <a:rPr lang="en-US" sz="4800" b="1" dirty="0" smtClean="0"/>
                        <a:t>Eyes</a:t>
                      </a:r>
                      <a:endParaRPr lang="en-US" sz="4800" b="1" dirty="0"/>
                    </a:p>
                  </a:txBody>
                  <a:tcPr anchor="ctr"/>
                </a:tc>
                <a:tc>
                  <a:txBody>
                    <a:bodyPr/>
                    <a:lstStyle/>
                    <a:p>
                      <a:pPr algn="ctr"/>
                      <a:r>
                        <a:rPr lang="en-US" sz="4000" b="1" dirty="0" smtClean="0"/>
                        <a:t>Flush with running water for at least 15 seconds</a:t>
                      </a:r>
                      <a:endParaRPr lang="en-US" sz="4000" b="1" dirty="0"/>
                    </a:p>
                  </a:txBody>
                  <a:tcPr anchor="ctr"/>
                </a:tc>
                <a:extLst>
                  <a:ext uri="{0D108BD9-81ED-4DB2-BD59-A6C34878D82A}">
                    <a16:rowId xmlns:a16="http://schemas.microsoft.com/office/drawing/2014/main" val="1302430809"/>
                  </a:ext>
                </a:extLst>
              </a:tr>
              <a:tr h="1574800">
                <a:tc>
                  <a:txBody>
                    <a:bodyPr/>
                    <a:lstStyle/>
                    <a:p>
                      <a:pPr algn="ctr"/>
                      <a:r>
                        <a:rPr lang="en-US" sz="4800" b="1" dirty="0" smtClean="0"/>
                        <a:t>Mucous Membranes</a:t>
                      </a:r>
                      <a:endParaRPr lang="en-US" sz="4800" b="1" dirty="0"/>
                    </a:p>
                  </a:txBody>
                  <a:tcPr anchor="ctr"/>
                </a:tc>
                <a:tc>
                  <a:txBody>
                    <a:bodyPr/>
                    <a:lstStyle/>
                    <a:p>
                      <a:pPr algn="ctr"/>
                      <a:r>
                        <a:rPr lang="en-US" sz="4000" b="1" dirty="0" smtClean="0"/>
                        <a:t>Flush with water</a:t>
                      </a:r>
                      <a:endParaRPr lang="en-US" sz="4000" b="1" dirty="0"/>
                    </a:p>
                  </a:txBody>
                  <a:tcPr anchor="ctr"/>
                </a:tc>
                <a:extLst>
                  <a:ext uri="{0D108BD9-81ED-4DB2-BD59-A6C34878D82A}">
                    <a16:rowId xmlns:a16="http://schemas.microsoft.com/office/drawing/2014/main" val="166496325"/>
                  </a:ext>
                </a:extLst>
              </a:tr>
            </a:tbl>
          </a:graphicData>
        </a:graphic>
      </p:graphicFrame>
    </p:spTree>
    <p:extLst>
      <p:ext uri="{BB962C8B-B14F-4D97-AF65-F5344CB8AC3E}">
        <p14:creationId xmlns:p14="http://schemas.microsoft.com/office/powerpoint/2010/main" val="1582512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48128" y="2038389"/>
            <a:ext cx="7281672" cy="3951337"/>
          </a:xfrm>
        </p:spPr>
        <p:txBody>
          <a:bodyPr>
            <a:normAutofit/>
          </a:bodyPr>
          <a:lstStyle/>
          <a:p>
            <a:pPr>
              <a:buClr>
                <a:srgbClr val="C00000"/>
              </a:buClr>
              <a:buBlip>
                <a:blip r:embed="rId2"/>
              </a:buBlip>
            </a:pPr>
            <a:r>
              <a:rPr lang="en-US" sz="2800" dirty="0"/>
              <a:t>Complete  a First Aid Incident Report (Appendix C -district’s Exposure Control Plan) &amp; submit it to the school secretary before the end of the day</a:t>
            </a:r>
          </a:p>
          <a:p>
            <a:pPr>
              <a:buClr>
                <a:srgbClr val="C00000"/>
              </a:buClr>
              <a:buBlip>
                <a:blip r:embed="rId2"/>
              </a:buBlip>
            </a:pPr>
            <a:r>
              <a:rPr lang="en-US" sz="2800" dirty="0"/>
              <a:t>Log entry in Sharps Injury log, if applicable</a:t>
            </a:r>
          </a:p>
          <a:p>
            <a:pPr>
              <a:buClr>
                <a:srgbClr val="C00000"/>
              </a:buClr>
              <a:buBlip>
                <a:blip r:embed="rId2"/>
              </a:buBlip>
            </a:pPr>
            <a:r>
              <a:rPr lang="en-US" sz="2800" dirty="0"/>
              <a:t>Within 24 hours, obtain medical evaluation and treatment at one of the district’s contracted occupational health sites</a:t>
            </a:r>
          </a:p>
        </p:txBody>
      </p:sp>
      <p:sp>
        <p:nvSpPr>
          <p:cNvPr id="4" name="Title 3"/>
          <p:cNvSpPr>
            <a:spLocks noGrp="1"/>
          </p:cNvSpPr>
          <p:nvPr>
            <p:ph type="title"/>
          </p:nvPr>
        </p:nvSpPr>
        <p:spPr/>
        <p:txBody>
          <a:bodyPr>
            <a:normAutofit/>
          </a:bodyPr>
          <a:lstStyle/>
          <a:p>
            <a:r>
              <a:rPr lang="en-US" sz="4800" b="1" dirty="0"/>
              <a:t>Post Exposure Protocol</a:t>
            </a:r>
          </a:p>
        </p:txBody>
      </p:sp>
    </p:spTree>
    <p:extLst>
      <p:ext uri="{BB962C8B-B14F-4D97-AF65-F5344CB8AC3E}">
        <p14:creationId xmlns:p14="http://schemas.microsoft.com/office/powerpoint/2010/main" val="1338841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410200" cy="914400"/>
          </a:xfrm>
        </p:spPr>
        <p:txBody>
          <a:bodyPr>
            <a:normAutofit fontScale="90000"/>
          </a:bodyPr>
          <a:lstStyle/>
          <a:p>
            <a:r>
              <a:rPr lang="en-US" sz="6000" b="1" dirty="0"/>
              <a:t>Resources</a:t>
            </a:r>
          </a:p>
        </p:txBody>
      </p:sp>
      <p:sp>
        <p:nvSpPr>
          <p:cNvPr id="31747" name="Content Placeholder 2"/>
          <p:cNvSpPr>
            <a:spLocks noGrp="1"/>
          </p:cNvSpPr>
          <p:nvPr>
            <p:ph idx="1"/>
          </p:nvPr>
        </p:nvSpPr>
        <p:spPr>
          <a:xfrm>
            <a:off x="1676400" y="1447800"/>
            <a:ext cx="8686800" cy="5257800"/>
          </a:xfrm>
          <a:solidFill>
            <a:schemeClr val="bg1">
              <a:lumMod val="85000"/>
            </a:schemeClr>
          </a:solidFill>
        </p:spPr>
        <p:txBody>
          <a:bodyPr>
            <a:normAutofit/>
          </a:bodyPr>
          <a:lstStyle/>
          <a:p>
            <a:pPr eaLnBrk="1" hangingPunct="1">
              <a:buClr>
                <a:schemeClr val="accent1">
                  <a:lumMod val="75000"/>
                </a:schemeClr>
              </a:buClr>
              <a:buBlip>
                <a:blip r:embed="rId2"/>
              </a:buBlip>
            </a:pPr>
            <a:r>
              <a:rPr lang="en-US" dirty="0">
                <a:solidFill>
                  <a:srgbClr val="0C44A0"/>
                </a:solidFill>
                <a:hlinkClick r:id="rId3"/>
              </a:rPr>
              <a:t>http://www.cdc.gov/hepatitis/</a:t>
            </a:r>
            <a:endParaRPr lang="en-US" dirty="0">
              <a:solidFill>
                <a:srgbClr val="0C44A0"/>
              </a:solidFill>
            </a:endParaRPr>
          </a:p>
          <a:p>
            <a:pPr eaLnBrk="1" hangingPunct="1">
              <a:buFont typeface="Wingdings" pitchFamily="2" charset="2"/>
              <a:buNone/>
            </a:pPr>
            <a:endParaRPr lang="en-US" sz="2200" dirty="0">
              <a:solidFill>
                <a:srgbClr val="0C44A0"/>
              </a:solidFill>
            </a:endParaRPr>
          </a:p>
          <a:p>
            <a:pPr eaLnBrk="1" hangingPunct="1">
              <a:buClr>
                <a:schemeClr val="accent1">
                  <a:lumMod val="75000"/>
                </a:schemeClr>
              </a:buClr>
              <a:buBlip>
                <a:blip r:embed="rId2"/>
              </a:buBlip>
            </a:pPr>
            <a:r>
              <a:rPr lang="en-US" dirty="0">
                <a:solidFill>
                  <a:srgbClr val="0C44A0"/>
                </a:solidFill>
                <a:hlinkClick r:id="rId4"/>
              </a:rPr>
              <a:t>http://www.cdc.gov/hiv/</a:t>
            </a:r>
            <a:endParaRPr lang="en-US" dirty="0">
              <a:solidFill>
                <a:srgbClr val="0C44A0"/>
              </a:solidFill>
            </a:endParaRPr>
          </a:p>
          <a:p>
            <a:pPr eaLnBrk="1" hangingPunct="1">
              <a:buFont typeface="Wingdings" pitchFamily="2" charset="2"/>
              <a:buNone/>
            </a:pPr>
            <a:endParaRPr lang="en-US" sz="2200" dirty="0">
              <a:solidFill>
                <a:srgbClr val="0C44A0"/>
              </a:solidFill>
            </a:endParaRPr>
          </a:p>
          <a:p>
            <a:pPr eaLnBrk="1" hangingPunct="1">
              <a:buClr>
                <a:schemeClr val="accent1">
                  <a:lumMod val="75000"/>
                </a:schemeClr>
              </a:buClr>
              <a:buBlip>
                <a:blip r:embed="rId2"/>
              </a:buBlip>
            </a:pPr>
            <a:r>
              <a:rPr lang="en-US" dirty="0">
                <a:solidFill>
                  <a:srgbClr val="0C44A0"/>
                </a:solidFill>
                <a:hlinkClick r:id="rId5"/>
              </a:rPr>
              <a:t>http://www.sdcounty.ca.gov/hhsa/programs/phs/hiv_std_hepatitis_branch/hiv_counseling_and_testing_services.html</a:t>
            </a:r>
            <a:endParaRPr lang="en-US" dirty="0">
              <a:solidFill>
                <a:srgbClr val="0C44A0"/>
              </a:solidFill>
            </a:endParaRPr>
          </a:p>
          <a:p>
            <a:pPr marL="0" indent="0">
              <a:buClr>
                <a:schemeClr val="accent1">
                  <a:lumMod val="75000"/>
                </a:schemeClr>
              </a:buClr>
              <a:buNone/>
            </a:pPr>
            <a:endParaRPr lang="en-US" sz="1000" b="1" dirty="0">
              <a:solidFill>
                <a:srgbClr val="0C44A0"/>
              </a:solidFill>
            </a:endParaRPr>
          </a:p>
          <a:p>
            <a:pPr marL="0" indent="0">
              <a:buClr>
                <a:schemeClr val="accent1">
                  <a:lumMod val="75000"/>
                </a:schemeClr>
              </a:buClr>
              <a:buNone/>
            </a:pPr>
            <a:r>
              <a:rPr lang="en-US" b="1" dirty="0" smtClean="0">
                <a:solidFill>
                  <a:srgbClr val="0C44A0"/>
                </a:solidFill>
              </a:rPr>
              <a:t>SDUSD Nursing &amp; Wellness</a:t>
            </a:r>
          </a:p>
          <a:p>
            <a:pPr>
              <a:buNone/>
            </a:pPr>
            <a:r>
              <a:rPr lang="en-US" sz="2800" dirty="0">
                <a:solidFill>
                  <a:schemeClr val="tx2"/>
                </a:solidFill>
                <a:hlinkClick r:id="rId6"/>
              </a:rPr>
              <a:t>https://www.sandi.net/staff/nursing-and-wellness-program/nursing-and-wellness</a:t>
            </a:r>
            <a:r>
              <a:rPr lang="en-US" sz="2800" dirty="0">
                <a:solidFill>
                  <a:schemeClr val="tx2"/>
                </a:solidFill>
              </a:rPr>
              <a:t> </a:t>
            </a:r>
          </a:p>
          <a:p>
            <a:pPr eaLnBrk="1" hangingPunct="1"/>
            <a:endParaRPr lang="en-US" sz="2100" dirty="0">
              <a:solidFill>
                <a:schemeClr val="tx2"/>
              </a:solidFill>
            </a:endParaRPr>
          </a:p>
          <a:p>
            <a:pPr eaLnBrk="1" hangingPunct="1"/>
            <a:endParaRPr lang="en-US" sz="2100" dirty="0">
              <a:solidFill>
                <a:schemeClr val="tx2"/>
              </a:solidFill>
            </a:endParaRPr>
          </a:p>
          <a:p>
            <a:pPr eaLnBrk="1" hangingPunct="1"/>
            <a:endParaRPr lang="en-US" dirty="0" smtClean="0">
              <a:solidFill>
                <a:schemeClr val="tx2"/>
              </a:solidFill>
            </a:endParaRPr>
          </a:p>
        </p:txBody>
      </p:sp>
    </p:spTree>
    <p:extLst>
      <p:ext uri="{BB962C8B-B14F-4D97-AF65-F5344CB8AC3E}">
        <p14:creationId xmlns:p14="http://schemas.microsoft.com/office/powerpoint/2010/main" val="88870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42868" y="4865298"/>
            <a:ext cx="8246853" cy="1361766"/>
          </a:xfrm>
        </p:spPr>
        <p:txBody>
          <a:bodyPr/>
          <a:lstStyle/>
          <a:p>
            <a:pPr algn="ctr"/>
            <a:r>
              <a:rPr lang="en-US" sz="4800" b="1" dirty="0" smtClean="0"/>
              <a:t>Injury Cost to the District</a:t>
            </a:r>
            <a:endParaRPr lang="en-US" sz="4800" b="1" dirty="0"/>
          </a:p>
        </p:txBody>
      </p:sp>
      <p:sp>
        <p:nvSpPr>
          <p:cNvPr id="8" name="Content Placeholder 2"/>
          <p:cNvSpPr txBox="1">
            <a:spLocks/>
          </p:cNvSpPr>
          <p:nvPr/>
        </p:nvSpPr>
        <p:spPr>
          <a:xfrm>
            <a:off x="6727107" y="838419"/>
            <a:ext cx="3886200" cy="3863071"/>
          </a:xfrm>
          <a:prstGeom prst="rect">
            <a:avLst/>
          </a:prstGeom>
        </p:spPr>
        <p:style>
          <a:lnRef idx="0">
            <a:schemeClr val="accent4"/>
          </a:lnRef>
          <a:fillRef idx="3">
            <a:schemeClr val="accent4"/>
          </a:fillRef>
          <a:effectRef idx="3">
            <a:schemeClr val="accent4"/>
          </a:effectRef>
          <a:fontRef idx="minor">
            <a:schemeClr val="lt1"/>
          </a:fontRef>
        </p:style>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0" indent="0">
              <a:buClrTx/>
              <a:buSzPct val="70000"/>
              <a:buNone/>
            </a:pPr>
            <a:r>
              <a:rPr lang="en-US" sz="2800" b="1" dirty="0" smtClean="0">
                <a:solidFill>
                  <a:schemeClr val="bg1"/>
                </a:solidFill>
              </a:rPr>
              <a:t>Injury cost in 2014</a:t>
            </a:r>
          </a:p>
          <a:p>
            <a:pPr lvl="1">
              <a:buClr>
                <a:schemeClr val="tx1"/>
              </a:buClr>
              <a:buSzPct val="70000"/>
              <a:buFont typeface="Wingdings 2" pitchFamily="18" charset="2"/>
              <a:buChar char="Ã"/>
            </a:pPr>
            <a:r>
              <a:rPr lang="en-US" sz="2400" b="1" dirty="0" smtClean="0">
                <a:solidFill>
                  <a:schemeClr val="bg1"/>
                </a:solidFill>
              </a:rPr>
              <a:t>1,072 injury cases</a:t>
            </a:r>
          </a:p>
          <a:p>
            <a:pPr lvl="1">
              <a:buClr>
                <a:schemeClr val="tx1"/>
              </a:buClr>
              <a:buSzPct val="70000"/>
              <a:buFont typeface="Wingdings 2" pitchFamily="18" charset="2"/>
              <a:buChar char="Ã"/>
            </a:pPr>
            <a:r>
              <a:rPr lang="en-US" sz="2400" b="1" dirty="0">
                <a:solidFill>
                  <a:schemeClr val="bg1"/>
                </a:solidFill>
              </a:rPr>
              <a:t>$</a:t>
            </a:r>
            <a:r>
              <a:rPr lang="en-US" sz="2400" b="1" dirty="0" smtClean="0">
                <a:solidFill>
                  <a:schemeClr val="bg1"/>
                </a:solidFill>
              </a:rPr>
              <a:t>12,227,722.82 ($</a:t>
            </a:r>
            <a:r>
              <a:rPr lang="en-US" sz="2400" b="1" dirty="0">
                <a:solidFill>
                  <a:schemeClr val="bg1"/>
                </a:solidFill>
              </a:rPr>
              <a:t>9,342,966.44 </a:t>
            </a:r>
            <a:r>
              <a:rPr lang="en-US" sz="2400" b="1" dirty="0" smtClean="0">
                <a:solidFill>
                  <a:schemeClr val="bg1"/>
                </a:solidFill>
              </a:rPr>
              <a:t>as reported Jan 2015) </a:t>
            </a:r>
          </a:p>
          <a:p>
            <a:pPr marL="0" indent="0">
              <a:buClr>
                <a:srgbClr val="C00000"/>
              </a:buClr>
              <a:buFont typeface="Wingdings" pitchFamily="2" charset="2"/>
              <a:buNone/>
            </a:pPr>
            <a:endParaRPr lang="en-US" sz="1600" b="1" dirty="0" smtClean="0">
              <a:solidFill>
                <a:schemeClr val="bg1"/>
              </a:solidFill>
            </a:endParaRPr>
          </a:p>
          <a:p>
            <a:pPr marL="0" indent="0">
              <a:buClr>
                <a:schemeClr val="accent1">
                  <a:lumMod val="50000"/>
                </a:schemeClr>
              </a:buClr>
              <a:buSzPct val="70000"/>
              <a:buNone/>
            </a:pPr>
            <a:r>
              <a:rPr lang="en-US" sz="2800" b="1" dirty="0" smtClean="0">
                <a:solidFill>
                  <a:schemeClr val="bg1"/>
                </a:solidFill>
              </a:rPr>
              <a:t>Injury cost in 2015</a:t>
            </a:r>
          </a:p>
          <a:p>
            <a:pPr lvl="1">
              <a:buClr>
                <a:schemeClr val="tx1"/>
              </a:buClr>
              <a:buSzPct val="70000"/>
              <a:buFont typeface="Wingdings 2" pitchFamily="18" charset="2"/>
              <a:buChar char="Ã"/>
            </a:pPr>
            <a:r>
              <a:rPr lang="en-US" sz="2400" b="1" dirty="0" smtClean="0">
                <a:solidFill>
                  <a:schemeClr val="bg1"/>
                </a:solidFill>
              </a:rPr>
              <a:t>1450 injury cases</a:t>
            </a:r>
          </a:p>
          <a:p>
            <a:pPr lvl="1">
              <a:buClr>
                <a:schemeClr val="tx1"/>
              </a:buClr>
              <a:buSzPct val="70000"/>
              <a:buFont typeface="Wingdings 2" pitchFamily="18" charset="2"/>
              <a:buChar char="Ã"/>
            </a:pPr>
            <a:r>
              <a:rPr lang="en-US" sz="2400" b="1" dirty="0">
                <a:solidFill>
                  <a:schemeClr val="bg1"/>
                </a:solidFill>
              </a:rPr>
              <a:t>$</a:t>
            </a:r>
            <a:r>
              <a:rPr lang="en-US" sz="2400" b="1" dirty="0" smtClean="0">
                <a:solidFill>
                  <a:schemeClr val="bg1"/>
                </a:solidFill>
              </a:rPr>
              <a:t>13,309,076.89  </a:t>
            </a:r>
            <a:endParaRPr lang="en-US" sz="2400" b="1" dirty="0">
              <a:solidFill>
                <a:schemeClr val="bg1"/>
              </a:solidFill>
            </a:endParaRPr>
          </a:p>
        </p:txBody>
      </p:sp>
      <p:sp>
        <p:nvSpPr>
          <p:cNvPr id="12" name="Content Placeholder 2"/>
          <p:cNvSpPr txBox="1">
            <a:spLocks/>
          </p:cNvSpPr>
          <p:nvPr/>
        </p:nvSpPr>
        <p:spPr>
          <a:xfrm>
            <a:off x="1065993" y="843758"/>
            <a:ext cx="3886200" cy="3840480"/>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0" indent="0">
              <a:buClr>
                <a:schemeClr val="accent1">
                  <a:lumMod val="50000"/>
                </a:schemeClr>
              </a:buClr>
              <a:buSzPct val="70000"/>
              <a:buNone/>
            </a:pPr>
            <a:r>
              <a:rPr lang="en-US" sz="2800" b="1" dirty="0" smtClean="0">
                <a:solidFill>
                  <a:prstClr val="black"/>
                </a:solidFill>
              </a:rPr>
              <a:t>The cost for 2014 &amp; 2015 is the total payments made &amp; includes injuries that may have occurred in previous years and are still open cases that will keep accruing.  </a:t>
            </a:r>
            <a:endParaRPr lang="en-US" sz="2800" b="1" dirty="0">
              <a:solidFill>
                <a:prstClr val="black"/>
              </a:solidFill>
            </a:endParaRPr>
          </a:p>
        </p:txBody>
      </p:sp>
      <p:sp>
        <p:nvSpPr>
          <p:cNvPr id="10" name="Right Arrow 9"/>
          <p:cNvSpPr/>
          <p:nvPr/>
        </p:nvSpPr>
        <p:spPr>
          <a:xfrm>
            <a:off x="5125929" y="2511552"/>
            <a:ext cx="1450848" cy="8168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451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3922456"/>
            <a:ext cx="7315200" cy="2554545"/>
          </a:xfrm>
          <a:prstGeom prst="rect">
            <a:avLst/>
          </a:prstGeom>
        </p:spPr>
        <p:txBody>
          <a:bodyPr wrap="square">
            <a:spAutoFit/>
          </a:bodyPr>
          <a:lstStyle/>
          <a:p>
            <a:pPr algn="ctr" defTabSz="914400"/>
            <a:r>
              <a:rPr lang="en-US" sz="4000" b="1" dirty="0">
                <a:solidFill>
                  <a:srgbClr val="EEECE1">
                    <a:lumMod val="10000"/>
                  </a:srgbClr>
                </a:solidFill>
                <a:latin typeface="Rockwell" pitchFamily="18" charset="0"/>
              </a:rPr>
              <a:t>Please  contact your school nurse with any questions about Bloodborne Pathogens (BBP)</a:t>
            </a:r>
          </a:p>
        </p:txBody>
      </p:sp>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3400" y="381000"/>
            <a:ext cx="3505200" cy="3352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02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600" b="1" dirty="0" smtClean="0"/>
              <a:t>Topic 3</a:t>
            </a:r>
            <a:endParaRPr lang="en-US" sz="6600" b="1" dirty="0"/>
          </a:p>
        </p:txBody>
      </p:sp>
      <p:sp>
        <p:nvSpPr>
          <p:cNvPr id="5" name="Subtitle 4"/>
          <p:cNvSpPr>
            <a:spLocks noGrp="1"/>
          </p:cNvSpPr>
          <p:nvPr>
            <p:ph type="subTitle" idx="1"/>
          </p:nvPr>
        </p:nvSpPr>
        <p:spPr/>
        <p:txBody>
          <a:bodyPr anchor="ctr">
            <a:normAutofit/>
          </a:bodyPr>
          <a:lstStyle/>
          <a:p>
            <a:r>
              <a:rPr lang="en-US" sz="4000" b="1" dirty="0" smtClean="0"/>
              <a:t>Hazard Communication</a:t>
            </a:r>
            <a:endParaRPr lang="en-US" sz="4000" b="1" dirty="0"/>
          </a:p>
        </p:txBody>
      </p:sp>
    </p:spTree>
    <p:extLst>
      <p:ext uri="{BB962C8B-B14F-4D97-AF65-F5344CB8AC3E}">
        <p14:creationId xmlns:p14="http://schemas.microsoft.com/office/powerpoint/2010/main" val="1582999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52440" y="1427355"/>
            <a:ext cx="5698273" cy="1720124"/>
          </a:xfrm>
        </p:spPr>
        <p:txBody>
          <a:bodyPr/>
          <a:lstStyle/>
          <a:p>
            <a:r>
              <a:rPr lang="en-US" sz="2800" b="1" dirty="0"/>
              <a:t>Hazard Communication for Hazardous Materials including</a:t>
            </a:r>
            <a:br>
              <a:rPr lang="en-US" sz="2800" b="1" dirty="0"/>
            </a:br>
            <a:r>
              <a:rPr lang="en-US" sz="2800" b="1" dirty="0"/>
              <a:t>Antimicrobials </a:t>
            </a:r>
            <a:br>
              <a:rPr lang="en-US" sz="2800" b="1" dirty="0"/>
            </a:br>
            <a:r>
              <a:rPr lang="en-US" sz="2800" b="1" dirty="0"/>
              <a:t>(Sanitizers and Disinfectants)</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935" y="3311912"/>
            <a:ext cx="5308865" cy="20173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1794164" y="207819"/>
            <a:ext cx="8624454" cy="6442364"/>
          </a:xfrm>
          <a:prstGeom prst="rect">
            <a:avLst/>
          </a:prstGeom>
          <a:noFill/>
          <a:ln w="1270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aramond"/>
            </a:endParaRPr>
          </a:p>
        </p:txBody>
      </p:sp>
    </p:spTree>
    <p:extLst>
      <p:ext uri="{BB962C8B-B14F-4D97-AF65-F5344CB8AC3E}">
        <p14:creationId xmlns:p14="http://schemas.microsoft.com/office/powerpoint/2010/main" val="1765150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03" y="656225"/>
            <a:ext cx="3337560" cy="1503217"/>
          </a:xfrm>
        </p:spPr>
        <p:txBody>
          <a:bodyPr>
            <a:normAutofit fontScale="90000"/>
          </a:bodyPr>
          <a:lstStyle/>
          <a:p>
            <a:r>
              <a:rPr lang="en-US" sz="2700" b="1" dirty="0">
                <a:solidFill>
                  <a:srgbClr val="7030A0"/>
                </a:solidFill>
              </a:rPr>
              <a:t>Cal/OSHA</a:t>
            </a:r>
            <a:br>
              <a:rPr lang="en-US" sz="2700" b="1" dirty="0">
                <a:solidFill>
                  <a:srgbClr val="7030A0"/>
                </a:solidFill>
              </a:rPr>
            </a:br>
            <a:r>
              <a:rPr lang="en-US" sz="2700" b="1" dirty="0">
                <a:solidFill>
                  <a:srgbClr val="7030A0"/>
                </a:solidFill>
              </a:rPr>
              <a:t>T8 CCR 5194 </a:t>
            </a:r>
            <a:br>
              <a:rPr lang="en-US" sz="2700" b="1" dirty="0">
                <a:solidFill>
                  <a:srgbClr val="7030A0"/>
                </a:solidFill>
              </a:rPr>
            </a:br>
            <a:r>
              <a:rPr lang="en-US" sz="2700" b="1" dirty="0">
                <a:solidFill>
                  <a:srgbClr val="7030A0"/>
                </a:solidFill>
              </a:rPr>
              <a:t>For Hazardous Materials</a:t>
            </a:r>
            <a:endParaRPr lang="en-US" b="1" dirty="0"/>
          </a:p>
        </p:txBody>
      </p:sp>
      <p:sp>
        <p:nvSpPr>
          <p:cNvPr id="6" name="Text Placeholder 5"/>
          <p:cNvSpPr>
            <a:spLocks noGrp="1"/>
          </p:cNvSpPr>
          <p:nvPr>
            <p:ph type="body" idx="1"/>
          </p:nvPr>
        </p:nvSpPr>
        <p:spPr/>
        <p:txBody>
          <a:bodyPr/>
          <a:lstStyle/>
          <a:p>
            <a:endParaRPr lang="en-US" dirty="0" smtClean="0"/>
          </a:p>
          <a:p>
            <a:endParaRPr lang="en-US" dirty="0"/>
          </a:p>
        </p:txBody>
      </p:sp>
      <p:sp>
        <p:nvSpPr>
          <p:cNvPr id="3" name="Content Placeholder 2"/>
          <p:cNvSpPr>
            <a:spLocks noGrp="1"/>
          </p:cNvSpPr>
          <p:nvPr>
            <p:ph sz="half" idx="2"/>
          </p:nvPr>
        </p:nvSpPr>
        <p:spPr>
          <a:xfrm>
            <a:off x="2608103" y="2501141"/>
            <a:ext cx="3337560" cy="3594859"/>
          </a:xfrm>
        </p:spPr>
        <p:txBody>
          <a:bodyPr>
            <a:normAutofit fontScale="92500"/>
          </a:bodyPr>
          <a:lstStyle/>
          <a:p>
            <a:pPr marL="457200" lvl="1" indent="0">
              <a:buNone/>
            </a:pPr>
            <a:r>
              <a:rPr lang="en-US" sz="2400" dirty="0"/>
              <a:t>Protect employees from hazardous chemicals</a:t>
            </a:r>
          </a:p>
          <a:p>
            <a:pPr marL="0" indent="0">
              <a:buNone/>
            </a:pPr>
            <a:r>
              <a:rPr lang="en-US" dirty="0" smtClean="0"/>
              <a:t>	Inform employees about 	chemical hazards</a:t>
            </a:r>
          </a:p>
          <a:p>
            <a:pPr marL="0" indent="0">
              <a:buNone/>
            </a:pPr>
            <a:r>
              <a:rPr lang="en-US" dirty="0" smtClean="0"/>
              <a:t>	Teach precautions and 	protective measures 	when using, handling &amp; 	coming into contact 	with chemicals</a:t>
            </a:r>
            <a:endParaRPr lang="en-US" dirty="0"/>
          </a:p>
        </p:txBody>
      </p:sp>
      <p:sp>
        <p:nvSpPr>
          <p:cNvPr id="13" name="Content Placeholder 12"/>
          <p:cNvSpPr>
            <a:spLocks noGrp="1"/>
          </p:cNvSpPr>
          <p:nvPr>
            <p:ph sz="quarter" idx="4"/>
          </p:nvPr>
        </p:nvSpPr>
        <p:spPr>
          <a:xfrm>
            <a:off x="6243041" y="2522656"/>
            <a:ext cx="3337560" cy="3276808"/>
          </a:xfrm>
        </p:spPr>
        <p:txBody>
          <a:bodyPr>
            <a:normAutofit/>
          </a:bodyPr>
          <a:lstStyle/>
          <a:p>
            <a:pPr marL="0" indent="0">
              <a:buNone/>
            </a:pPr>
            <a:r>
              <a:rPr lang="en-US" sz="2000" dirty="0"/>
              <a:t>Ensures that employees are aware of potential hazards in the workplace and are trained to deal with them</a:t>
            </a:r>
          </a:p>
          <a:p>
            <a:pPr marL="0" indent="0">
              <a:buNone/>
            </a:pPr>
            <a:r>
              <a:rPr lang="en-US" sz="2000" dirty="0"/>
              <a:t>Provide appropriate safety equipment</a:t>
            </a:r>
          </a:p>
          <a:p>
            <a:pPr marL="0" indent="0">
              <a:buNone/>
            </a:pPr>
            <a:r>
              <a:rPr lang="en-US" sz="2000" dirty="0"/>
              <a:t>Post written pesticide safety information for staff </a:t>
            </a:r>
          </a:p>
        </p:txBody>
      </p:sp>
      <p:sp>
        <p:nvSpPr>
          <p:cNvPr id="14" name="Title 1"/>
          <p:cNvSpPr txBox="1">
            <a:spLocks/>
          </p:cNvSpPr>
          <p:nvPr/>
        </p:nvSpPr>
        <p:spPr>
          <a:xfrm>
            <a:off x="6484361" y="656225"/>
            <a:ext cx="2639760" cy="150321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rgbClr val="7030A0"/>
                </a:solidFill>
                <a:latin typeface="Garamond"/>
              </a:rPr>
              <a:t>DPR</a:t>
            </a:r>
          </a:p>
          <a:p>
            <a:r>
              <a:rPr lang="en-US" sz="2400" b="1" dirty="0">
                <a:solidFill>
                  <a:srgbClr val="7030A0"/>
                </a:solidFill>
                <a:latin typeface="Garamond"/>
              </a:rPr>
              <a:t>T3 CCR 6700 </a:t>
            </a:r>
            <a:br>
              <a:rPr lang="en-US" sz="2400" b="1" dirty="0">
                <a:solidFill>
                  <a:srgbClr val="7030A0"/>
                </a:solidFill>
                <a:latin typeface="Garamond"/>
              </a:rPr>
            </a:br>
            <a:r>
              <a:rPr lang="en-US" sz="2400" b="1" dirty="0">
                <a:solidFill>
                  <a:srgbClr val="7030A0"/>
                </a:solidFill>
                <a:latin typeface="Garamond"/>
              </a:rPr>
              <a:t>For Antimicrobials</a:t>
            </a:r>
            <a:endParaRPr lang="en-US" sz="2000" b="1" dirty="0">
              <a:solidFill>
                <a:prstClr val="black">
                  <a:lumMod val="85000"/>
                  <a:lumOff val="15000"/>
                </a:prstClr>
              </a:solidFill>
              <a:latin typeface="Garamond"/>
            </a:endParaRPr>
          </a:p>
        </p:txBody>
      </p:sp>
    </p:spTree>
    <p:extLst>
      <p:ext uri="{BB962C8B-B14F-4D97-AF65-F5344CB8AC3E}">
        <p14:creationId xmlns:p14="http://schemas.microsoft.com/office/powerpoint/2010/main" val="8215249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Program Elements </a:t>
            </a:r>
            <a:r>
              <a:rPr lang="en-US" b="1" dirty="0" smtClean="0"/>
              <a:t>for </a:t>
            </a:r>
            <a:br>
              <a:rPr lang="en-US" b="1" dirty="0" smtClean="0"/>
            </a:br>
            <a:r>
              <a:rPr lang="en-US" b="1" dirty="0" smtClean="0"/>
              <a:t>Handling Chemicals</a:t>
            </a:r>
            <a:endParaRPr lang="en-US" dirty="0"/>
          </a:p>
        </p:txBody>
      </p:sp>
      <p:sp>
        <p:nvSpPr>
          <p:cNvPr id="3" name="Content Placeholder 2"/>
          <p:cNvSpPr>
            <a:spLocks noGrp="1"/>
          </p:cNvSpPr>
          <p:nvPr>
            <p:ph idx="1"/>
          </p:nvPr>
        </p:nvSpPr>
        <p:spPr/>
        <p:txBody>
          <a:bodyPr>
            <a:normAutofit lnSpcReduction="10000"/>
          </a:bodyPr>
          <a:lstStyle/>
          <a:p>
            <a:pPr>
              <a:buBlip>
                <a:blip r:embed="rId2"/>
              </a:buBlip>
            </a:pPr>
            <a:r>
              <a:rPr lang="en-US" b="1" dirty="0"/>
              <a:t>Have a written Hazard Communication Program </a:t>
            </a:r>
            <a:r>
              <a:rPr lang="en-US" b="1" dirty="0" smtClean="0"/>
              <a:t>HAZCOM</a:t>
            </a:r>
          </a:p>
          <a:p>
            <a:pPr>
              <a:buBlip>
                <a:blip r:embed="rId2"/>
              </a:buBlip>
            </a:pPr>
            <a:r>
              <a:rPr lang="en-US" b="1" dirty="0"/>
              <a:t>Ensure that information is available for the chemicals </a:t>
            </a:r>
          </a:p>
          <a:p>
            <a:pPr lvl="1">
              <a:buBlip>
                <a:blip r:embed="rId2"/>
              </a:buBlip>
            </a:pPr>
            <a:r>
              <a:rPr lang="en-US" dirty="0" smtClean="0">
                <a:solidFill>
                  <a:schemeClr val="tx1"/>
                </a:solidFill>
              </a:rPr>
              <a:t>Safety </a:t>
            </a:r>
            <a:r>
              <a:rPr lang="en-US" dirty="0">
                <a:solidFill>
                  <a:schemeClr val="tx1"/>
                </a:solidFill>
              </a:rPr>
              <a:t>Data Sheets (SDS)</a:t>
            </a:r>
          </a:p>
          <a:p>
            <a:pPr>
              <a:buBlip>
                <a:blip r:embed="rId2"/>
              </a:buBlip>
            </a:pPr>
            <a:r>
              <a:rPr lang="en-US" b="1" dirty="0"/>
              <a:t>Ensure that </a:t>
            </a:r>
            <a:r>
              <a:rPr lang="en-US" b="1" dirty="0" smtClean="0"/>
              <a:t>the </a:t>
            </a:r>
            <a:r>
              <a:rPr lang="en-US" b="1" dirty="0"/>
              <a:t>chemicals </a:t>
            </a:r>
            <a:r>
              <a:rPr lang="en-US" b="1" dirty="0" smtClean="0"/>
              <a:t>are properly labeled</a:t>
            </a:r>
          </a:p>
          <a:p>
            <a:pPr>
              <a:buBlip>
                <a:blip r:embed="rId2"/>
              </a:buBlip>
            </a:pPr>
            <a:r>
              <a:rPr lang="en-US" b="1" dirty="0" smtClean="0"/>
              <a:t>Chemicals are regularly inventoried</a:t>
            </a:r>
          </a:p>
          <a:p>
            <a:pPr>
              <a:buBlip>
                <a:blip r:embed="rId2"/>
              </a:buBlip>
            </a:pPr>
            <a:r>
              <a:rPr lang="en-US" b="1" dirty="0" smtClean="0"/>
              <a:t>Training is adequate</a:t>
            </a:r>
          </a:p>
          <a:p>
            <a:pPr>
              <a:buBlip>
                <a:blip r:embed="rId2"/>
              </a:buBlip>
            </a:pPr>
            <a:r>
              <a:rPr lang="en-US" b="1" dirty="0" smtClean="0"/>
              <a:t>Recordkeeping </a:t>
            </a:r>
            <a:endParaRPr lang="en-US" b="1" dirty="0"/>
          </a:p>
          <a:p>
            <a:endParaRPr lang="en-US" b="1" dirty="0" smtClean="0"/>
          </a:p>
          <a:p>
            <a:endParaRPr lang="en-US" b="1" dirty="0" smtClean="0"/>
          </a:p>
          <a:p>
            <a:pPr marL="0" indent="0">
              <a:buNone/>
            </a:pPr>
            <a:endParaRPr lang="en-US" b="1" dirty="0"/>
          </a:p>
          <a:p>
            <a:endParaRPr lang="en-US" dirty="0"/>
          </a:p>
        </p:txBody>
      </p:sp>
    </p:spTree>
    <p:extLst>
      <p:ext uri="{BB962C8B-B14F-4D97-AF65-F5344CB8AC3E}">
        <p14:creationId xmlns:p14="http://schemas.microsoft.com/office/powerpoint/2010/main" val="14135536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5" y="645174"/>
            <a:ext cx="6798734" cy="1183627"/>
          </a:xfrm>
        </p:spPr>
        <p:txBody>
          <a:bodyPr>
            <a:normAutofit fontScale="90000"/>
          </a:bodyPr>
          <a:lstStyle/>
          <a:p>
            <a:r>
              <a:rPr lang="en-US" b="1" dirty="0" smtClean="0"/>
              <a:t>Program Elements for </a:t>
            </a:r>
            <a:br>
              <a:rPr lang="en-US" b="1" dirty="0" smtClean="0"/>
            </a:br>
            <a:r>
              <a:rPr lang="en-US" b="1" dirty="0" smtClean="0"/>
              <a:t>Handling Antimicrobials</a:t>
            </a:r>
            <a:endParaRPr lang="en-US" b="1" dirty="0"/>
          </a:p>
        </p:txBody>
      </p:sp>
      <p:sp>
        <p:nvSpPr>
          <p:cNvPr id="3" name="Content Placeholder 2"/>
          <p:cNvSpPr>
            <a:spLocks noGrp="1"/>
          </p:cNvSpPr>
          <p:nvPr>
            <p:ph idx="1"/>
          </p:nvPr>
        </p:nvSpPr>
        <p:spPr>
          <a:xfrm>
            <a:off x="2700865" y="2296492"/>
            <a:ext cx="6798736" cy="3444997"/>
          </a:xfrm>
        </p:spPr>
        <p:txBody>
          <a:bodyPr>
            <a:normAutofit lnSpcReduction="10000"/>
          </a:bodyPr>
          <a:lstStyle/>
          <a:p>
            <a:pPr>
              <a:buBlip>
                <a:blip r:embed="rId3"/>
              </a:buBlip>
            </a:pPr>
            <a:r>
              <a:rPr lang="en-US" sz="2800" b="1" dirty="0"/>
              <a:t>Provide a safe workplace</a:t>
            </a:r>
          </a:p>
          <a:p>
            <a:pPr>
              <a:buBlip>
                <a:blip r:embed="rId3"/>
              </a:buBlip>
            </a:pPr>
            <a:r>
              <a:rPr lang="en-US" sz="2800" b="1" dirty="0"/>
              <a:t>Require employees follow safe work practices</a:t>
            </a:r>
          </a:p>
          <a:p>
            <a:pPr>
              <a:buBlip>
                <a:blip r:embed="rId3"/>
              </a:buBlip>
            </a:pPr>
            <a:r>
              <a:rPr lang="en-US" sz="2800" b="1" dirty="0"/>
              <a:t>Have a written Illness and Injury Plan IIPP</a:t>
            </a:r>
          </a:p>
          <a:p>
            <a:pPr>
              <a:buBlip>
                <a:blip r:embed="rId3"/>
              </a:buBlip>
            </a:pPr>
            <a:r>
              <a:rPr lang="en-US" sz="2800" b="1" dirty="0"/>
              <a:t>Ensure that employees handle chemicals and pesticides safely</a:t>
            </a:r>
          </a:p>
          <a:p>
            <a:pPr marL="0" indent="0">
              <a:buNone/>
            </a:pPr>
            <a:endParaRPr lang="en-US" sz="2800" b="1" dirty="0"/>
          </a:p>
        </p:txBody>
      </p:sp>
      <p:cxnSp>
        <p:nvCxnSpPr>
          <p:cNvPr id="4" name="Straight Connector 3"/>
          <p:cNvCxnSpPr/>
          <p:nvPr/>
        </p:nvCxnSpPr>
        <p:spPr>
          <a:xfrm>
            <a:off x="2802467" y="1783167"/>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1659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Antimicrobials</a:t>
            </a:r>
            <a:endParaRPr lang="en-US" b="1" dirty="0"/>
          </a:p>
        </p:txBody>
      </p:sp>
      <p:sp>
        <p:nvSpPr>
          <p:cNvPr id="3" name="Content Placeholder 2"/>
          <p:cNvSpPr>
            <a:spLocks noGrp="1"/>
          </p:cNvSpPr>
          <p:nvPr>
            <p:ph idx="1"/>
          </p:nvPr>
        </p:nvSpPr>
        <p:spPr/>
        <p:txBody>
          <a:bodyPr>
            <a:normAutofit/>
          </a:bodyPr>
          <a:lstStyle/>
          <a:p>
            <a:pPr>
              <a:buBlip>
                <a:blip r:embed="rId2"/>
              </a:buBlip>
            </a:pPr>
            <a:r>
              <a:rPr lang="en-US" dirty="0" smtClean="0"/>
              <a:t>Can kill or slow the spread of microorganisms (germs)</a:t>
            </a:r>
          </a:p>
          <a:p>
            <a:pPr>
              <a:buBlip>
                <a:blip r:embed="rId2"/>
              </a:buBlip>
            </a:pPr>
            <a:r>
              <a:rPr lang="en-US" dirty="0" smtClean="0"/>
              <a:t>Includes bacteria, viruses, protozoans and fungi such as mold or mildew</a:t>
            </a:r>
          </a:p>
          <a:p>
            <a:pPr>
              <a:buBlip>
                <a:blip r:embed="rId2"/>
              </a:buBlip>
            </a:pPr>
            <a:r>
              <a:rPr lang="en-US" dirty="0" smtClean="0"/>
              <a:t>Are regarded as </a:t>
            </a:r>
            <a:r>
              <a:rPr lang="en-US" b="1" dirty="0" smtClean="0"/>
              <a:t>pesticides</a:t>
            </a:r>
          </a:p>
          <a:p>
            <a:pPr>
              <a:buBlip>
                <a:blip r:embed="rId2"/>
              </a:buBlip>
            </a:pPr>
            <a:r>
              <a:rPr lang="en-US" dirty="0" smtClean="0"/>
              <a:t>Used on objects such as countertops, desks or tables</a:t>
            </a:r>
          </a:p>
          <a:p>
            <a:pPr>
              <a:buBlip>
                <a:blip r:embed="rId2"/>
              </a:buBlip>
            </a:pPr>
            <a:r>
              <a:rPr lang="en-US" dirty="0" smtClean="0"/>
              <a:t>Does not include antiseptics (antimicrobials used on people, pets or other living bodies)</a:t>
            </a:r>
            <a:endParaRPr lang="en-US" dirty="0"/>
          </a:p>
        </p:txBody>
      </p:sp>
    </p:spTree>
    <p:extLst>
      <p:ext uri="{BB962C8B-B14F-4D97-AF65-F5344CB8AC3E}">
        <p14:creationId xmlns:p14="http://schemas.microsoft.com/office/powerpoint/2010/main" val="4072455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Healthy Schools Act</a:t>
            </a:r>
            <a:endParaRPr lang="en-US" b="1" dirty="0"/>
          </a:p>
        </p:txBody>
      </p:sp>
      <p:sp>
        <p:nvSpPr>
          <p:cNvPr id="3" name="Content Placeholder 2"/>
          <p:cNvSpPr>
            <a:spLocks noGrp="1"/>
          </p:cNvSpPr>
          <p:nvPr>
            <p:ph idx="1"/>
          </p:nvPr>
        </p:nvSpPr>
        <p:spPr/>
        <p:txBody>
          <a:bodyPr/>
          <a:lstStyle/>
          <a:p>
            <a:pPr>
              <a:buBlip>
                <a:blip r:embed="rId2"/>
              </a:buBlip>
            </a:pPr>
            <a:r>
              <a:rPr lang="en-US" dirty="0" smtClean="0"/>
              <a:t>California state law</a:t>
            </a:r>
          </a:p>
          <a:p>
            <a:pPr>
              <a:buBlip>
                <a:blip r:embed="rId2"/>
              </a:buBlip>
            </a:pPr>
            <a:r>
              <a:rPr lang="en-US" dirty="0" smtClean="0"/>
              <a:t>Right to know requirements such as notification, posting and recordkeeping for pesticides used at K-12 schools and child development centers</a:t>
            </a:r>
          </a:p>
          <a:p>
            <a:pPr>
              <a:buBlip>
                <a:blip r:embed="rId2"/>
              </a:buBlip>
            </a:pPr>
            <a:r>
              <a:rPr lang="en-US" dirty="0" smtClean="0"/>
              <a:t>Requires implementation of an integrated pest management (IPM) program</a:t>
            </a:r>
            <a:endParaRPr lang="en-US" dirty="0"/>
          </a:p>
        </p:txBody>
      </p:sp>
    </p:spTree>
    <p:extLst>
      <p:ext uri="{BB962C8B-B14F-4D97-AF65-F5344CB8AC3E}">
        <p14:creationId xmlns:p14="http://schemas.microsoft.com/office/powerpoint/2010/main" val="3558720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Integrated Pest Management</a:t>
            </a:r>
            <a:br>
              <a:rPr lang="en-US" b="1" dirty="0" smtClean="0"/>
            </a:br>
            <a:r>
              <a:rPr lang="en-US" b="1" dirty="0" smtClean="0"/>
              <a:t>(IPM)</a:t>
            </a:r>
            <a:endParaRPr lang="en-US" b="1" dirty="0"/>
          </a:p>
        </p:txBody>
      </p:sp>
      <p:sp>
        <p:nvSpPr>
          <p:cNvPr id="3" name="Content Placeholder 2"/>
          <p:cNvSpPr>
            <a:spLocks noGrp="1"/>
          </p:cNvSpPr>
          <p:nvPr>
            <p:ph idx="1"/>
          </p:nvPr>
        </p:nvSpPr>
        <p:spPr/>
        <p:txBody>
          <a:bodyPr>
            <a:normAutofit fontScale="92500" lnSpcReduction="20000"/>
          </a:bodyPr>
          <a:lstStyle/>
          <a:p>
            <a:pPr>
              <a:buBlip>
                <a:blip r:embed="rId2"/>
              </a:buBlip>
            </a:pPr>
            <a:r>
              <a:rPr lang="en-US" dirty="0" smtClean="0"/>
              <a:t>Designate an IPM coordinator</a:t>
            </a:r>
          </a:p>
          <a:p>
            <a:pPr>
              <a:buBlip>
                <a:blip r:embed="rId2"/>
              </a:buBlip>
            </a:pPr>
            <a:r>
              <a:rPr lang="en-US" dirty="0" smtClean="0"/>
              <a:t>Provide parents and guardians annual written notification about pesticides products used in the District during the coming year</a:t>
            </a:r>
          </a:p>
          <a:p>
            <a:pPr>
              <a:buBlip>
                <a:blip r:embed="rId2"/>
              </a:buBlip>
            </a:pPr>
            <a:r>
              <a:rPr lang="en-US" dirty="0" smtClean="0"/>
              <a:t>Provide 72 hour notification for pesticides not listed or added during the school year</a:t>
            </a:r>
          </a:p>
          <a:p>
            <a:pPr>
              <a:buBlip>
                <a:blip r:embed="rId2"/>
              </a:buBlip>
            </a:pPr>
            <a:r>
              <a:rPr lang="en-US" dirty="0" smtClean="0"/>
              <a:t>Provide a registry for parent and guardians to receive advanced notification of a pesticide application</a:t>
            </a:r>
          </a:p>
          <a:p>
            <a:pPr>
              <a:buBlip>
                <a:blip r:embed="rId2"/>
              </a:buBlip>
            </a:pPr>
            <a:r>
              <a:rPr lang="en-US" dirty="0" smtClean="0"/>
              <a:t>Post warning signs prior to and after a pesticide application </a:t>
            </a:r>
          </a:p>
          <a:p>
            <a:pPr>
              <a:buBlip>
                <a:blip r:embed="rId2"/>
              </a:buBlip>
            </a:pPr>
            <a:r>
              <a:rPr lang="en-US" dirty="0" smtClean="0"/>
              <a:t>Use alternative methods to avoid the use of pesticides</a:t>
            </a:r>
            <a:endParaRPr lang="en-US" dirty="0"/>
          </a:p>
        </p:txBody>
      </p:sp>
    </p:spTree>
    <p:extLst>
      <p:ext uri="{BB962C8B-B14F-4D97-AF65-F5344CB8AC3E}">
        <p14:creationId xmlns:p14="http://schemas.microsoft.com/office/powerpoint/2010/main" val="1613558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IPM Methods</a:t>
            </a:r>
            <a:endParaRPr lang="en-US" b="1" dirty="0"/>
          </a:p>
        </p:txBody>
      </p:sp>
      <p:sp>
        <p:nvSpPr>
          <p:cNvPr id="3" name="Content Placeholder 2"/>
          <p:cNvSpPr>
            <a:spLocks noGrp="1"/>
          </p:cNvSpPr>
          <p:nvPr>
            <p:ph idx="1"/>
          </p:nvPr>
        </p:nvSpPr>
        <p:spPr/>
        <p:txBody>
          <a:bodyPr/>
          <a:lstStyle/>
          <a:p>
            <a:pPr>
              <a:buBlip>
                <a:blip r:embed="rId2"/>
              </a:buBlip>
            </a:pPr>
            <a:r>
              <a:rPr lang="en-US" dirty="0" smtClean="0"/>
              <a:t>Exclusion- prevent the pests from entering buildings or property</a:t>
            </a:r>
          </a:p>
          <a:p>
            <a:pPr>
              <a:buBlip>
                <a:blip r:embed="rId2"/>
              </a:buBlip>
            </a:pPr>
            <a:r>
              <a:rPr lang="en-US" dirty="0" smtClean="0"/>
              <a:t>Food sources- manage food sources appropriately so pests are not attracted to the source</a:t>
            </a:r>
          </a:p>
          <a:p>
            <a:pPr>
              <a:buBlip>
                <a:blip r:embed="rId2"/>
              </a:buBlip>
            </a:pPr>
            <a:r>
              <a:rPr lang="en-US" dirty="0" smtClean="0"/>
              <a:t>Habitat- eliminate areas that could harbor pests</a:t>
            </a:r>
          </a:p>
          <a:p>
            <a:pPr>
              <a:buBlip>
                <a:blip r:embed="rId2"/>
              </a:buBlip>
            </a:pPr>
            <a:r>
              <a:rPr lang="en-US" dirty="0" smtClean="0"/>
              <a:t>Use alternative methods to avoid the use of pesticides</a:t>
            </a:r>
            <a:endParaRPr lang="en-US" dirty="0"/>
          </a:p>
        </p:txBody>
      </p:sp>
    </p:spTree>
    <p:extLst>
      <p:ext uri="{BB962C8B-B14F-4D97-AF65-F5344CB8AC3E}">
        <p14:creationId xmlns:p14="http://schemas.microsoft.com/office/powerpoint/2010/main" val="164847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Incident VS. Accident</a:t>
            </a:r>
            <a:endParaRPr lang="en-US" sz="4800" b="1" dirty="0"/>
          </a:p>
        </p:txBody>
      </p:sp>
      <p:sp>
        <p:nvSpPr>
          <p:cNvPr id="3" name="Text Placeholder 2"/>
          <p:cNvSpPr>
            <a:spLocks noGrp="1"/>
          </p:cNvSpPr>
          <p:nvPr>
            <p:ph type="body" idx="1"/>
          </p:nvPr>
        </p:nvSpPr>
        <p:spPr/>
        <p:txBody>
          <a:bodyPr/>
          <a:lstStyle/>
          <a:p>
            <a:r>
              <a:rPr lang="en-US" sz="4000" b="1" dirty="0" smtClean="0"/>
              <a:t>Incident</a:t>
            </a:r>
            <a:endParaRPr lang="en-US" sz="4000" b="1" dirty="0"/>
          </a:p>
        </p:txBody>
      </p:sp>
      <p:sp>
        <p:nvSpPr>
          <p:cNvPr id="4" name="Content Placeholder 3"/>
          <p:cNvSpPr>
            <a:spLocks noGrp="1"/>
          </p:cNvSpPr>
          <p:nvPr>
            <p:ph sz="half" idx="2"/>
          </p:nvPr>
        </p:nvSpPr>
        <p:spPr>
          <a:xfrm>
            <a:off x="1069848" y="2743200"/>
            <a:ext cx="4489704" cy="2816352"/>
          </a:xfrm>
        </p:spPr>
        <p:txBody>
          <a:bodyPr/>
          <a:lstStyle/>
          <a:p>
            <a:pPr marL="0" indent="0">
              <a:buNone/>
            </a:pPr>
            <a:r>
              <a:rPr lang="en-US" sz="3200" b="1" dirty="0" smtClean="0"/>
              <a:t>Is </a:t>
            </a:r>
            <a:r>
              <a:rPr lang="en-US" sz="3200" b="1" dirty="0"/>
              <a:t>an unplanned, undesired event that adversely affects completion of a task</a:t>
            </a:r>
          </a:p>
          <a:p>
            <a:endParaRPr lang="en-US" dirty="0"/>
          </a:p>
        </p:txBody>
      </p:sp>
      <p:sp>
        <p:nvSpPr>
          <p:cNvPr id="5" name="Text Placeholder 4"/>
          <p:cNvSpPr>
            <a:spLocks noGrp="1"/>
          </p:cNvSpPr>
          <p:nvPr>
            <p:ph type="body" sz="quarter" idx="3"/>
          </p:nvPr>
        </p:nvSpPr>
        <p:spPr/>
        <p:txBody>
          <a:bodyPr/>
          <a:lstStyle/>
          <a:p>
            <a:r>
              <a:rPr lang="en-US" sz="4000" b="1" dirty="0" smtClean="0"/>
              <a:t>Accident</a:t>
            </a:r>
            <a:endParaRPr lang="en-US" sz="4000" b="1" dirty="0"/>
          </a:p>
        </p:txBody>
      </p:sp>
      <p:sp>
        <p:nvSpPr>
          <p:cNvPr id="6" name="Content Placeholder 5"/>
          <p:cNvSpPr>
            <a:spLocks noGrp="1"/>
          </p:cNvSpPr>
          <p:nvPr>
            <p:ph sz="quarter" idx="4"/>
          </p:nvPr>
        </p:nvSpPr>
        <p:spPr>
          <a:xfrm>
            <a:off x="6364224" y="2743200"/>
            <a:ext cx="4450080" cy="2852928"/>
          </a:xfrm>
        </p:spPr>
        <p:txBody>
          <a:bodyPr>
            <a:normAutofit/>
          </a:bodyPr>
          <a:lstStyle/>
          <a:p>
            <a:pPr marL="0" indent="0">
              <a:buNone/>
            </a:pPr>
            <a:r>
              <a:rPr lang="en-US" sz="3200" b="1" dirty="0"/>
              <a:t>is an unplanned, undesired event that results in personal injury or property damage</a:t>
            </a:r>
            <a:r>
              <a:rPr lang="en-US" sz="3200" b="1" dirty="0" smtClean="0"/>
              <a:t>.</a:t>
            </a:r>
            <a:endParaRPr lang="en-US" sz="3200" b="1" dirty="0"/>
          </a:p>
        </p:txBody>
      </p:sp>
      <p:sp>
        <p:nvSpPr>
          <p:cNvPr id="7" name="TextBox 6"/>
          <p:cNvSpPr txBox="1"/>
          <p:nvPr/>
        </p:nvSpPr>
        <p:spPr>
          <a:xfrm>
            <a:off x="2145792" y="5474208"/>
            <a:ext cx="7668768" cy="769441"/>
          </a:xfrm>
          <a:prstGeom prst="rect">
            <a:avLst/>
          </a:prstGeom>
          <a:noFill/>
        </p:spPr>
        <p:txBody>
          <a:bodyPr wrap="square" rtlCol="0">
            <a:spAutoFit/>
          </a:bodyPr>
          <a:lstStyle/>
          <a:p>
            <a:r>
              <a:rPr lang="en-US" sz="4400" b="1" dirty="0" smtClean="0"/>
              <a:t>All accidents are Incidents</a:t>
            </a:r>
            <a:endParaRPr lang="en-US" sz="4400" b="1" dirty="0"/>
          </a:p>
        </p:txBody>
      </p:sp>
    </p:spTree>
    <p:extLst>
      <p:ext uri="{BB962C8B-B14F-4D97-AF65-F5344CB8AC3E}">
        <p14:creationId xmlns:p14="http://schemas.microsoft.com/office/powerpoint/2010/main" val="10305233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is a Chemical</a:t>
            </a:r>
            <a:endParaRPr lang="en-US" b="1" dirty="0"/>
          </a:p>
        </p:txBody>
      </p:sp>
      <p:sp>
        <p:nvSpPr>
          <p:cNvPr id="3" name="Content Placeholder 2"/>
          <p:cNvSpPr>
            <a:spLocks noGrp="1"/>
          </p:cNvSpPr>
          <p:nvPr>
            <p:ph idx="1"/>
          </p:nvPr>
        </p:nvSpPr>
        <p:spPr/>
        <p:txBody>
          <a:bodyPr/>
          <a:lstStyle/>
          <a:p>
            <a:pPr>
              <a:buBlip>
                <a:blip r:embed="rId2"/>
              </a:buBlip>
            </a:pPr>
            <a:r>
              <a:rPr lang="en-US" dirty="0" smtClean="0"/>
              <a:t>Any substance that contains molecules or atoms</a:t>
            </a:r>
          </a:p>
          <a:p>
            <a:pPr>
              <a:buBlip>
                <a:blip r:embed="rId2"/>
              </a:buBlip>
            </a:pPr>
            <a:r>
              <a:rPr lang="en-US" dirty="0" smtClean="0"/>
              <a:t>A hazardous chemical is a substance that can cause illness or injury to living organisms</a:t>
            </a:r>
          </a:p>
          <a:p>
            <a:endParaRPr lang="en-US" dirty="0"/>
          </a:p>
        </p:txBody>
      </p:sp>
    </p:spTree>
    <p:extLst>
      <p:ext uri="{BB962C8B-B14F-4D97-AF65-F5344CB8AC3E}">
        <p14:creationId xmlns:p14="http://schemas.microsoft.com/office/powerpoint/2010/main" val="4002772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Pesticide?</a:t>
            </a:r>
            <a:endParaRPr lang="en-US" b="1" dirty="0"/>
          </a:p>
        </p:txBody>
      </p:sp>
      <p:sp>
        <p:nvSpPr>
          <p:cNvPr id="3" name="Content Placeholder 2"/>
          <p:cNvSpPr>
            <a:spLocks noGrp="1"/>
          </p:cNvSpPr>
          <p:nvPr>
            <p:ph idx="1"/>
          </p:nvPr>
        </p:nvSpPr>
        <p:spPr/>
        <p:txBody>
          <a:bodyPr/>
          <a:lstStyle/>
          <a:p>
            <a:pPr>
              <a:buBlip>
                <a:blip r:embed="rId2"/>
              </a:buBlip>
            </a:pPr>
            <a:r>
              <a:rPr lang="en-US" dirty="0" smtClean="0"/>
              <a:t>Any substance that controls, destroys, repels or attracts a pest</a:t>
            </a:r>
          </a:p>
          <a:p>
            <a:pPr>
              <a:buBlip>
                <a:blip r:embed="rId2"/>
              </a:buBlip>
            </a:pPr>
            <a:r>
              <a:rPr lang="en-US" dirty="0"/>
              <a:t>Includes:  insecticides, insect repellents, </a:t>
            </a:r>
            <a:r>
              <a:rPr lang="en-US" dirty="0" err="1"/>
              <a:t>miticides</a:t>
            </a:r>
            <a:r>
              <a:rPr lang="en-US" dirty="0"/>
              <a:t>, herbicides, fungicides, fumigants, </a:t>
            </a:r>
            <a:r>
              <a:rPr lang="en-US" dirty="0" err="1"/>
              <a:t>nematicides</a:t>
            </a:r>
            <a:r>
              <a:rPr lang="en-US" dirty="0"/>
              <a:t>, rodenticides, </a:t>
            </a:r>
            <a:r>
              <a:rPr lang="en-US" dirty="0" err="1"/>
              <a:t>avicides</a:t>
            </a:r>
            <a:r>
              <a:rPr lang="en-US" dirty="0"/>
              <a:t>, plant growth regulators, defoliants, desiccants, antimicrobials, and </a:t>
            </a:r>
            <a:r>
              <a:rPr lang="en-US" dirty="0" err="1"/>
              <a:t>algicides</a:t>
            </a:r>
            <a:r>
              <a:rPr lang="en-US" dirty="0"/>
              <a:t>. </a:t>
            </a:r>
          </a:p>
        </p:txBody>
      </p:sp>
    </p:spTree>
    <p:extLst>
      <p:ext uri="{BB962C8B-B14F-4D97-AF65-F5344CB8AC3E}">
        <p14:creationId xmlns:p14="http://schemas.microsoft.com/office/powerpoint/2010/main" val="4059880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Pests of Concern at Schools</a:t>
            </a:r>
            <a:endParaRPr lang="en-US" b="1" dirty="0"/>
          </a:p>
        </p:txBody>
      </p:sp>
      <p:sp>
        <p:nvSpPr>
          <p:cNvPr id="3" name="Content Placeholder 2"/>
          <p:cNvSpPr>
            <a:spLocks noGrp="1"/>
          </p:cNvSpPr>
          <p:nvPr>
            <p:ph sz="half" idx="1"/>
          </p:nvPr>
        </p:nvSpPr>
        <p:spPr>
          <a:xfrm>
            <a:off x="2703576" y="2487169"/>
            <a:ext cx="3337560" cy="2586637"/>
          </a:xfrm>
        </p:spPr>
        <p:txBody>
          <a:bodyPr>
            <a:normAutofit fontScale="25000" lnSpcReduction="20000"/>
          </a:bodyPr>
          <a:lstStyle/>
          <a:p>
            <a:pPr>
              <a:buBlip>
                <a:blip r:embed="rId3"/>
              </a:buBlip>
            </a:pPr>
            <a:r>
              <a:rPr lang="en-US" sz="8600" dirty="0">
                <a:solidFill>
                  <a:schemeClr val="tx2"/>
                </a:solidFill>
              </a:rPr>
              <a:t>Ants</a:t>
            </a:r>
          </a:p>
          <a:p>
            <a:pPr>
              <a:buBlip>
                <a:blip r:embed="rId3"/>
              </a:buBlip>
            </a:pPr>
            <a:r>
              <a:rPr lang="en-US" sz="8600" dirty="0">
                <a:solidFill>
                  <a:schemeClr val="tx2"/>
                </a:solidFill>
              </a:rPr>
              <a:t>Bed Bugs</a:t>
            </a:r>
          </a:p>
          <a:p>
            <a:pPr>
              <a:buBlip>
                <a:blip r:embed="rId3"/>
              </a:buBlip>
            </a:pPr>
            <a:r>
              <a:rPr lang="en-US" sz="8600" dirty="0">
                <a:solidFill>
                  <a:schemeClr val="tx2"/>
                </a:solidFill>
              </a:rPr>
              <a:t>Bees and Wasps</a:t>
            </a:r>
          </a:p>
          <a:p>
            <a:pPr>
              <a:buBlip>
                <a:blip r:embed="rId3"/>
              </a:buBlip>
            </a:pPr>
            <a:r>
              <a:rPr lang="en-US" sz="8600" dirty="0">
                <a:solidFill>
                  <a:schemeClr val="tx2"/>
                </a:solidFill>
              </a:rPr>
              <a:t>Biting Midges</a:t>
            </a:r>
          </a:p>
          <a:p>
            <a:pPr>
              <a:buBlip>
                <a:blip r:embed="rId3"/>
              </a:buBlip>
            </a:pPr>
            <a:r>
              <a:rPr lang="en-US" sz="8600" dirty="0">
                <a:solidFill>
                  <a:schemeClr val="tx2"/>
                </a:solidFill>
              </a:rPr>
              <a:t>Cockroaches</a:t>
            </a:r>
          </a:p>
          <a:p>
            <a:pPr>
              <a:buBlip>
                <a:blip r:embed="rId3"/>
              </a:buBlip>
            </a:pPr>
            <a:r>
              <a:rPr lang="en-US" sz="8600" dirty="0">
                <a:solidFill>
                  <a:schemeClr val="tx2"/>
                </a:solidFill>
              </a:rPr>
              <a:t>Flies</a:t>
            </a:r>
          </a:p>
        </p:txBody>
      </p:sp>
      <p:sp>
        <p:nvSpPr>
          <p:cNvPr id="4" name="Content Placeholder 3"/>
          <p:cNvSpPr>
            <a:spLocks noGrp="1"/>
          </p:cNvSpPr>
          <p:nvPr>
            <p:ph sz="half" idx="2"/>
          </p:nvPr>
        </p:nvSpPr>
        <p:spPr>
          <a:xfrm>
            <a:off x="6169152" y="2487169"/>
            <a:ext cx="3337560" cy="2586637"/>
          </a:xfrm>
        </p:spPr>
        <p:txBody>
          <a:bodyPr>
            <a:normAutofit fontScale="25000" lnSpcReduction="20000"/>
          </a:bodyPr>
          <a:lstStyle/>
          <a:p>
            <a:pPr>
              <a:buBlip>
                <a:blip r:embed="rId4"/>
              </a:buBlip>
            </a:pPr>
            <a:r>
              <a:rPr lang="en-US" sz="8600" dirty="0">
                <a:solidFill>
                  <a:schemeClr val="tx2"/>
                </a:solidFill>
              </a:rPr>
              <a:t>Lice</a:t>
            </a:r>
          </a:p>
          <a:p>
            <a:pPr>
              <a:buBlip>
                <a:blip r:embed="rId4"/>
              </a:buBlip>
            </a:pPr>
            <a:r>
              <a:rPr lang="en-US" sz="8600" dirty="0">
                <a:solidFill>
                  <a:schemeClr val="tx2"/>
                </a:solidFill>
              </a:rPr>
              <a:t>Millipedes</a:t>
            </a:r>
          </a:p>
          <a:p>
            <a:pPr>
              <a:buBlip>
                <a:blip r:embed="rId4"/>
              </a:buBlip>
            </a:pPr>
            <a:r>
              <a:rPr lang="en-US" sz="8600" dirty="0">
                <a:solidFill>
                  <a:schemeClr val="tx2"/>
                </a:solidFill>
              </a:rPr>
              <a:t>Mosquitoes</a:t>
            </a:r>
          </a:p>
          <a:p>
            <a:pPr>
              <a:buBlip>
                <a:blip r:embed="rId4"/>
              </a:buBlip>
            </a:pPr>
            <a:r>
              <a:rPr lang="en-US" sz="8600" dirty="0">
                <a:solidFill>
                  <a:schemeClr val="tx2"/>
                </a:solidFill>
              </a:rPr>
              <a:t>Rodents</a:t>
            </a:r>
          </a:p>
          <a:p>
            <a:pPr>
              <a:buBlip>
                <a:blip r:embed="rId4"/>
              </a:buBlip>
            </a:pPr>
            <a:r>
              <a:rPr lang="en-US" sz="8600" dirty="0">
                <a:solidFill>
                  <a:schemeClr val="tx2"/>
                </a:solidFill>
              </a:rPr>
              <a:t>Termites</a:t>
            </a:r>
          </a:p>
          <a:p>
            <a:pPr>
              <a:buBlip>
                <a:blip r:embed="rId4"/>
              </a:buBlip>
            </a:pPr>
            <a:r>
              <a:rPr lang="en-US" sz="8600" dirty="0">
                <a:solidFill>
                  <a:schemeClr val="tx2"/>
                </a:solidFill>
              </a:rPr>
              <a:t>Ticks</a:t>
            </a:r>
          </a:p>
          <a:p>
            <a:endParaRPr lang="en-US" dirty="0"/>
          </a:p>
        </p:txBody>
      </p:sp>
      <p:sp>
        <p:nvSpPr>
          <p:cNvPr id="5" name="Rectangle 4"/>
          <p:cNvSpPr/>
          <p:nvPr/>
        </p:nvSpPr>
        <p:spPr>
          <a:xfrm>
            <a:off x="2700867" y="5279091"/>
            <a:ext cx="7242305" cy="769441"/>
          </a:xfrm>
          <a:prstGeom prst="rect">
            <a:avLst/>
          </a:prstGeom>
        </p:spPr>
        <p:txBody>
          <a:bodyPr wrap="square">
            <a:spAutoFit/>
          </a:bodyPr>
          <a:lstStyle/>
          <a:p>
            <a:r>
              <a:rPr lang="en-US" sz="2200" b="1" dirty="0">
                <a:solidFill>
                  <a:prstClr val="black"/>
                </a:solidFill>
                <a:latin typeface="Garamond"/>
                <a:hlinkClick r:id="rId5"/>
              </a:rPr>
              <a:t>https://www.epa.gov/managing-pests-schools/information-pests-schools-and-their-control#pests</a:t>
            </a:r>
            <a:r>
              <a:rPr lang="en-US" sz="2200" b="1" dirty="0">
                <a:solidFill>
                  <a:prstClr val="black"/>
                </a:solidFill>
                <a:latin typeface="Garamond"/>
              </a:rPr>
              <a:t> </a:t>
            </a:r>
          </a:p>
        </p:txBody>
      </p:sp>
    </p:spTree>
    <p:extLst>
      <p:ext uri="{BB962C8B-B14F-4D97-AF65-F5344CB8AC3E}">
        <p14:creationId xmlns:p14="http://schemas.microsoft.com/office/powerpoint/2010/main" val="33241310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5" y="728302"/>
            <a:ext cx="6798734" cy="1303867"/>
          </a:xfrm>
        </p:spPr>
        <p:txBody>
          <a:bodyPr/>
          <a:lstStyle/>
          <a:p>
            <a:r>
              <a:rPr lang="en-US" b="1" dirty="0" smtClean="0"/>
              <a:t>Breaking Down the Hazards</a:t>
            </a:r>
            <a:endParaRPr lang="en-US" b="1" dirty="0"/>
          </a:p>
        </p:txBody>
      </p:sp>
      <p:sp>
        <p:nvSpPr>
          <p:cNvPr id="3" name="Content Placeholder 2"/>
          <p:cNvSpPr>
            <a:spLocks noGrp="1"/>
          </p:cNvSpPr>
          <p:nvPr>
            <p:ph idx="1"/>
          </p:nvPr>
        </p:nvSpPr>
        <p:spPr>
          <a:xfrm>
            <a:off x="2700865" y="2490136"/>
            <a:ext cx="3883508" cy="2549456"/>
          </a:xfrm>
        </p:spPr>
        <p:txBody>
          <a:bodyPr>
            <a:normAutofit/>
          </a:bodyPr>
          <a:lstStyle/>
          <a:p>
            <a:pPr>
              <a:buBlip>
                <a:blip r:embed="rId3"/>
              </a:buBlip>
            </a:pPr>
            <a:r>
              <a:rPr lang="en-US" dirty="0" smtClean="0"/>
              <a:t>Flammables </a:t>
            </a:r>
            <a:endParaRPr lang="en-US" dirty="0"/>
          </a:p>
          <a:p>
            <a:pPr>
              <a:buBlip>
                <a:blip r:embed="rId3"/>
              </a:buBlip>
            </a:pPr>
            <a:r>
              <a:rPr lang="en-US" dirty="0"/>
              <a:t>Explosives – Highly Reactive/Unstable Materials</a:t>
            </a:r>
          </a:p>
          <a:p>
            <a:pPr>
              <a:buBlip>
                <a:blip r:embed="rId3"/>
              </a:buBlip>
            </a:pPr>
            <a:r>
              <a:rPr lang="en-US" dirty="0"/>
              <a:t>Pressure</a:t>
            </a:r>
          </a:p>
          <a:p>
            <a:pPr>
              <a:buBlip>
                <a:blip r:embed="rId3"/>
              </a:buBlip>
            </a:pPr>
            <a:r>
              <a:rPr lang="en-US" dirty="0" smtClean="0"/>
              <a:t>Toxicity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281" y="3780751"/>
            <a:ext cx="1842655" cy="1842655"/>
          </a:xfrm>
          <a:prstGeom prst="rect">
            <a:avLst/>
          </a:prstGeom>
          <a:ln w="19050">
            <a:solidFill>
              <a:schemeClr val="accent5">
                <a:lumMod val="75000"/>
              </a:schemeClr>
            </a:solidFill>
          </a:ln>
        </p:spPr>
      </p:pic>
      <p:sp>
        <p:nvSpPr>
          <p:cNvPr id="5" name="Rectangle 4"/>
          <p:cNvSpPr/>
          <p:nvPr/>
        </p:nvSpPr>
        <p:spPr>
          <a:xfrm>
            <a:off x="2718955" y="5069717"/>
            <a:ext cx="4553910" cy="1200329"/>
          </a:xfrm>
          <a:prstGeom prst="rect">
            <a:avLst/>
          </a:prstGeom>
          <a:solidFill>
            <a:schemeClr val="accent6">
              <a:lumMod val="75000"/>
            </a:schemeClr>
          </a:solidFill>
        </p:spPr>
        <p:txBody>
          <a:bodyPr wrap="square">
            <a:spAutoFit/>
          </a:bodyPr>
          <a:lstStyle/>
          <a:p>
            <a:pPr algn="ctr"/>
            <a:r>
              <a:rPr lang="en-US" sz="2400" b="1" dirty="0">
                <a:solidFill>
                  <a:prstClr val="white"/>
                </a:solidFill>
                <a:latin typeface="Arial Black" panose="020B0A04020102020204" pitchFamily="34" charset="0"/>
              </a:rPr>
              <a:t>What is another hazard that should be considered?</a:t>
            </a:r>
          </a:p>
        </p:txBody>
      </p:sp>
      <p:cxnSp>
        <p:nvCxnSpPr>
          <p:cNvPr id="6" name="Straight Connector 5"/>
          <p:cNvCxnSpPr/>
          <p:nvPr/>
        </p:nvCxnSpPr>
        <p:spPr>
          <a:xfrm>
            <a:off x="2802467" y="1970203"/>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4778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6" y="915338"/>
            <a:ext cx="6798734" cy="1048545"/>
          </a:xfrm>
        </p:spPr>
        <p:txBody>
          <a:bodyPr/>
          <a:lstStyle/>
          <a:p>
            <a:r>
              <a:rPr lang="en-US" b="1" dirty="0" smtClean="0"/>
              <a:t>Chemicals Entering the Body</a:t>
            </a:r>
            <a:endParaRPr lang="en-US" b="1" dirty="0"/>
          </a:p>
        </p:txBody>
      </p:sp>
      <p:sp>
        <p:nvSpPr>
          <p:cNvPr id="3" name="Content Placeholder 2"/>
          <p:cNvSpPr>
            <a:spLocks noGrp="1"/>
          </p:cNvSpPr>
          <p:nvPr>
            <p:ph idx="1"/>
          </p:nvPr>
        </p:nvSpPr>
        <p:spPr/>
        <p:txBody>
          <a:bodyPr/>
          <a:lstStyle/>
          <a:p>
            <a:pPr marL="0" indent="0">
              <a:buNone/>
            </a:pPr>
            <a:r>
              <a:rPr lang="en-US" sz="2800" b="1" dirty="0"/>
              <a:t>What are the 4 ways a chemical can enter the body?</a:t>
            </a:r>
          </a:p>
          <a:p>
            <a:pPr marL="0" indent="0">
              <a:buNone/>
            </a:pPr>
            <a:r>
              <a:rPr lang="en-US" dirty="0" smtClean="0">
                <a:latin typeface="Arial" pitchFamily="34" charset="0"/>
                <a:cs typeface="Arial" pitchFamily="34" charset="0"/>
              </a:rPr>
              <a:t>Hint: 1 of the ways starts with the letter “A”</a:t>
            </a:r>
          </a:p>
          <a:p>
            <a:pPr marL="0" indent="0">
              <a:buNone/>
            </a:pPr>
            <a:endParaRPr lang="en-US" b="1" dirty="0"/>
          </a:p>
          <a:p>
            <a:pPr marL="0" indent="0">
              <a:buNone/>
            </a:pPr>
            <a:r>
              <a:rPr lang="en-US" sz="2800" b="1" dirty="0"/>
              <a:t>What is the most common way a chemical enters the body?</a:t>
            </a:r>
          </a:p>
        </p:txBody>
      </p:sp>
      <p:cxnSp>
        <p:nvCxnSpPr>
          <p:cNvPr id="4" name="Straight Connector 3"/>
          <p:cNvCxnSpPr/>
          <p:nvPr/>
        </p:nvCxnSpPr>
        <p:spPr>
          <a:xfrm>
            <a:off x="2802467" y="2094895"/>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9112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5" y="447747"/>
            <a:ext cx="6798734" cy="955027"/>
          </a:xfrm>
        </p:spPr>
        <p:txBody>
          <a:bodyPr/>
          <a:lstStyle/>
          <a:p>
            <a:r>
              <a:rPr lang="en-US" b="1" dirty="0" smtClean="0"/>
              <a:t>The Effects of a Hazard</a:t>
            </a:r>
            <a:endParaRPr lang="en-US" b="1" dirty="0"/>
          </a:p>
        </p:txBody>
      </p:sp>
      <p:sp>
        <p:nvSpPr>
          <p:cNvPr id="3" name="Content Placeholder 2"/>
          <p:cNvSpPr>
            <a:spLocks noGrp="1"/>
          </p:cNvSpPr>
          <p:nvPr>
            <p:ph idx="1"/>
          </p:nvPr>
        </p:nvSpPr>
        <p:spPr>
          <a:xfrm>
            <a:off x="2503439" y="2458964"/>
            <a:ext cx="3478262" cy="3842257"/>
          </a:xfrm>
        </p:spPr>
        <p:txBody>
          <a:bodyPr/>
          <a:lstStyle/>
          <a:p>
            <a:pPr marL="0" indent="0">
              <a:buNone/>
            </a:pPr>
            <a:r>
              <a:rPr lang="en-US" b="1" dirty="0"/>
              <a:t>Dose and Dose Effects</a:t>
            </a:r>
          </a:p>
          <a:p>
            <a:pPr>
              <a:buClr>
                <a:schemeClr val="accent4">
                  <a:lumMod val="50000"/>
                </a:schemeClr>
              </a:buClr>
              <a:buFont typeface="Wingdings" panose="05000000000000000000" pitchFamily="2" charset="2"/>
              <a:buChar char="v"/>
            </a:pPr>
            <a:r>
              <a:rPr lang="en-US" dirty="0"/>
              <a:t>Dose – The amount of the material exposed to</a:t>
            </a:r>
          </a:p>
          <a:p>
            <a:pPr>
              <a:buClr>
                <a:schemeClr val="accent4">
                  <a:lumMod val="50000"/>
                </a:schemeClr>
              </a:buClr>
              <a:buFont typeface="Wingdings" panose="05000000000000000000" pitchFamily="2" charset="2"/>
              <a:buChar char="v"/>
            </a:pPr>
            <a:r>
              <a:rPr lang="en-US" dirty="0"/>
              <a:t>Dose effects depend on the concentration </a:t>
            </a:r>
            <a:endParaRPr lang="en-US" dirty="0" smtClean="0"/>
          </a:p>
          <a:p>
            <a:pPr lvl="1">
              <a:buClr>
                <a:schemeClr val="accent5">
                  <a:lumMod val="75000"/>
                </a:schemeClr>
              </a:buClr>
              <a:buFont typeface="Wingdings" panose="05000000000000000000" pitchFamily="2" charset="2"/>
              <a:buChar char="v"/>
            </a:pPr>
            <a:r>
              <a:rPr lang="en-US" dirty="0" smtClean="0"/>
              <a:t>Acute </a:t>
            </a:r>
            <a:r>
              <a:rPr lang="en-US" dirty="0"/>
              <a:t>effect  - Rapid </a:t>
            </a:r>
            <a:r>
              <a:rPr lang="en-US" dirty="0" smtClean="0"/>
              <a:t>Onset</a:t>
            </a:r>
          </a:p>
          <a:p>
            <a:pPr lvl="1">
              <a:buClr>
                <a:schemeClr val="accent5">
                  <a:lumMod val="75000"/>
                </a:schemeClr>
              </a:buClr>
              <a:buFont typeface="Wingdings" panose="05000000000000000000" pitchFamily="2" charset="2"/>
              <a:buChar char="v"/>
            </a:pPr>
            <a:r>
              <a:rPr lang="en-US" dirty="0" smtClean="0"/>
              <a:t>Chronic </a:t>
            </a:r>
            <a:r>
              <a:rPr lang="en-US" dirty="0"/>
              <a:t>effect – Long Term</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32" y="1889180"/>
            <a:ext cx="3002972" cy="1789202"/>
          </a:xfrm>
          <a:prstGeom prst="rect">
            <a:avLst/>
          </a:prstGeom>
          <a:ln w="12700">
            <a:solidFill>
              <a:schemeClr val="tx2"/>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49" t="3019" r="2180" b="16935"/>
          <a:stretch/>
        </p:blipFill>
        <p:spPr>
          <a:xfrm>
            <a:off x="6905332" y="3761510"/>
            <a:ext cx="3002972" cy="2015496"/>
          </a:xfrm>
          <a:prstGeom prst="rect">
            <a:avLst/>
          </a:prstGeom>
          <a:ln w="12700">
            <a:solidFill>
              <a:schemeClr val="tx2"/>
            </a:solidFill>
          </a:ln>
        </p:spPr>
      </p:pic>
      <p:sp>
        <p:nvSpPr>
          <p:cNvPr id="6" name="TextBox 5"/>
          <p:cNvSpPr txBox="1"/>
          <p:nvPr/>
        </p:nvSpPr>
        <p:spPr>
          <a:xfrm>
            <a:off x="6771410" y="1806052"/>
            <a:ext cx="3178459" cy="369332"/>
          </a:xfrm>
          <a:prstGeom prst="rect">
            <a:avLst/>
          </a:prstGeom>
          <a:solidFill>
            <a:schemeClr val="bg1"/>
          </a:solidFill>
          <a:ln>
            <a:solidFill>
              <a:schemeClr val="tx1"/>
            </a:solidFill>
          </a:ln>
        </p:spPr>
        <p:txBody>
          <a:bodyPr wrap="square" rtlCol="0">
            <a:spAutoFit/>
          </a:bodyPr>
          <a:lstStyle/>
          <a:p>
            <a:r>
              <a:rPr lang="en-US" b="1" dirty="0">
                <a:solidFill>
                  <a:prstClr val="black"/>
                </a:solidFill>
                <a:latin typeface="Garamond"/>
              </a:rPr>
              <a:t>ACUTE EFFECT – Skin Rash</a:t>
            </a:r>
          </a:p>
        </p:txBody>
      </p:sp>
      <p:sp>
        <p:nvSpPr>
          <p:cNvPr id="7" name="TextBox 6"/>
          <p:cNvSpPr txBox="1"/>
          <p:nvPr/>
        </p:nvSpPr>
        <p:spPr>
          <a:xfrm>
            <a:off x="7152696" y="5556482"/>
            <a:ext cx="2602926" cy="646331"/>
          </a:xfrm>
          <a:prstGeom prst="rect">
            <a:avLst/>
          </a:prstGeom>
          <a:solidFill>
            <a:schemeClr val="bg1"/>
          </a:solidFill>
          <a:ln>
            <a:solidFill>
              <a:schemeClr val="tx1"/>
            </a:solidFill>
          </a:ln>
        </p:spPr>
        <p:txBody>
          <a:bodyPr wrap="square" rtlCol="0">
            <a:spAutoFit/>
          </a:bodyPr>
          <a:lstStyle/>
          <a:p>
            <a:pPr algn="ctr"/>
            <a:r>
              <a:rPr lang="en-US" b="1" dirty="0">
                <a:solidFill>
                  <a:prstClr val="black"/>
                </a:solidFill>
                <a:latin typeface="Garamond"/>
              </a:rPr>
              <a:t>CHRONIC EFFECT - Mesothelioma</a:t>
            </a:r>
          </a:p>
        </p:txBody>
      </p:sp>
      <p:cxnSp>
        <p:nvCxnSpPr>
          <p:cNvPr id="8" name="Straight Connector 7"/>
          <p:cNvCxnSpPr/>
          <p:nvPr/>
        </p:nvCxnSpPr>
        <p:spPr>
          <a:xfrm>
            <a:off x="2659305" y="15545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92684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604655" y="356755"/>
            <a:ext cx="6982691"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000" b="1">
                <a:solidFill>
                  <a:schemeClr val="accent6">
                    <a:lumMod val="50000"/>
                  </a:schemeClr>
                </a:solidFill>
                <a:latin typeface="+mj-lt"/>
                <a:ea typeface="+mj-ea"/>
                <a:cs typeface="+mj-cs"/>
              </a:defRPr>
            </a:lvl1pPr>
            <a:lvl2pPr algn="l" rtl="0" eaLnBrk="1" fontAlgn="base" hangingPunct="1">
              <a:spcBef>
                <a:spcPct val="0"/>
              </a:spcBef>
              <a:spcAft>
                <a:spcPct val="0"/>
              </a:spcAft>
              <a:defRPr sz="4000">
                <a:solidFill>
                  <a:srgbClr val="336699"/>
                </a:solidFill>
                <a:latin typeface="Times New Roman" pitchFamily="18" charset="0"/>
              </a:defRPr>
            </a:lvl2pPr>
            <a:lvl3pPr algn="l" rtl="0" eaLnBrk="1" fontAlgn="base" hangingPunct="1">
              <a:spcBef>
                <a:spcPct val="0"/>
              </a:spcBef>
              <a:spcAft>
                <a:spcPct val="0"/>
              </a:spcAft>
              <a:defRPr sz="4000">
                <a:solidFill>
                  <a:srgbClr val="336699"/>
                </a:solidFill>
                <a:latin typeface="Times New Roman" pitchFamily="18" charset="0"/>
              </a:defRPr>
            </a:lvl3pPr>
            <a:lvl4pPr algn="l" rtl="0" eaLnBrk="1" fontAlgn="base" hangingPunct="1">
              <a:spcBef>
                <a:spcPct val="0"/>
              </a:spcBef>
              <a:spcAft>
                <a:spcPct val="0"/>
              </a:spcAft>
              <a:defRPr sz="4000">
                <a:solidFill>
                  <a:srgbClr val="336699"/>
                </a:solidFill>
                <a:latin typeface="Times New Roman" pitchFamily="18" charset="0"/>
              </a:defRPr>
            </a:lvl4pPr>
            <a:lvl5pPr algn="l" rtl="0" eaLnBrk="1" fontAlgn="base" hangingPunct="1">
              <a:spcBef>
                <a:spcPct val="0"/>
              </a:spcBef>
              <a:spcAft>
                <a:spcPct val="0"/>
              </a:spcAft>
              <a:defRPr sz="4000">
                <a:solidFill>
                  <a:srgbClr val="336699"/>
                </a:solidFill>
                <a:latin typeface="Times New Roman" pitchFamily="18" charset="0"/>
              </a:defRPr>
            </a:lvl5pPr>
            <a:lvl6pPr marL="457200" algn="l" rtl="0" eaLnBrk="1" fontAlgn="base" hangingPunct="1">
              <a:spcBef>
                <a:spcPct val="0"/>
              </a:spcBef>
              <a:spcAft>
                <a:spcPct val="0"/>
              </a:spcAft>
              <a:defRPr sz="4000">
                <a:solidFill>
                  <a:srgbClr val="336699"/>
                </a:solidFill>
                <a:latin typeface="Times New Roman" pitchFamily="18" charset="0"/>
              </a:defRPr>
            </a:lvl6pPr>
            <a:lvl7pPr marL="914400" algn="l" rtl="0" eaLnBrk="1" fontAlgn="base" hangingPunct="1">
              <a:spcBef>
                <a:spcPct val="0"/>
              </a:spcBef>
              <a:spcAft>
                <a:spcPct val="0"/>
              </a:spcAft>
              <a:defRPr sz="4000">
                <a:solidFill>
                  <a:srgbClr val="336699"/>
                </a:solidFill>
                <a:latin typeface="Times New Roman" pitchFamily="18" charset="0"/>
              </a:defRPr>
            </a:lvl7pPr>
            <a:lvl8pPr marL="1371600" algn="l" rtl="0" eaLnBrk="1" fontAlgn="base" hangingPunct="1">
              <a:spcBef>
                <a:spcPct val="0"/>
              </a:spcBef>
              <a:spcAft>
                <a:spcPct val="0"/>
              </a:spcAft>
              <a:defRPr sz="4000">
                <a:solidFill>
                  <a:srgbClr val="336699"/>
                </a:solidFill>
                <a:latin typeface="Times New Roman" pitchFamily="18" charset="0"/>
              </a:defRPr>
            </a:lvl8pPr>
            <a:lvl9pPr marL="1828800" algn="l" rtl="0" eaLnBrk="1" fontAlgn="base" hangingPunct="1">
              <a:spcBef>
                <a:spcPct val="0"/>
              </a:spcBef>
              <a:spcAft>
                <a:spcPct val="0"/>
              </a:spcAft>
              <a:defRPr sz="4000">
                <a:solidFill>
                  <a:srgbClr val="336699"/>
                </a:solidFill>
                <a:latin typeface="Times New Roman" pitchFamily="18" charset="0"/>
              </a:defRPr>
            </a:lvl9pPr>
          </a:lstStyle>
          <a:p>
            <a:pPr algn="ctr"/>
            <a:r>
              <a:rPr lang="en-US" sz="4400" dirty="0">
                <a:solidFill>
                  <a:srgbClr val="7B8864">
                    <a:lumMod val="50000"/>
                  </a:srgbClr>
                </a:solidFill>
                <a:latin typeface="Garamond"/>
              </a:rPr>
              <a:t>Training Requirements</a:t>
            </a:r>
          </a:p>
        </p:txBody>
      </p:sp>
      <p:sp>
        <p:nvSpPr>
          <p:cNvPr id="10" name="Content Placeholder 2"/>
          <p:cNvSpPr txBox="1">
            <a:spLocks/>
          </p:cNvSpPr>
          <p:nvPr/>
        </p:nvSpPr>
        <p:spPr>
          <a:xfrm>
            <a:off x="2199409" y="1402597"/>
            <a:ext cx="3591792" cy="1011556"/>
          </a:xfrm>
          <a:prstGeom prst="round2DiagRect">
            <a:avLst/>
          </a:prstGeom>
          <a:solidFill>
            <a:srgbClr val="90E33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Explanation of HAZCOM Program</a:t>
            </a:r>
          </a:p>
        </p:txBody>
      </p:sp>
      <p:sp>
        <p:nvSpPr>
          <p:cNvPr id="11" name="Content Placeholder 2"/>
          <p:cNvSpPr txBox="1">
            <a:spLocks/>
          </p:cNvSpPr>
          <p:nvPr/>
        </p:nvSpPr>
        <p:spPr>
          <a:xfrm>
            <a:off x="6179624" y="2694706"/>
            <a:ext cx="3666996" cy="1143000"/>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3000" b="1" dirty="0">
                <a:solidFill>
                  <a:prstClr val="black"/>
                </a:solidFill>
                <a:latin typeface="Garamond"/>
              </a:rPr>
              <a:t>Understanding SDS &amp; How to Access</a:t>
            </a:r>
          </a:p>
        </p:txBody>
      </p:sp>
      <p:sp>
        <p:nvSpPr>
          <p:cNvPr id="12" name="Content Placeholder 2"/>
          <p:cNvSpPr txBox="1">
            <a:spLocks/>
          </p:cNvSpPr>
          <p:nvPr/>
        </p:nvSpPr>
        <p:spPr>
          <a:xfrm>
            <a:off x="6763207" y="1427016"/>
            <a:ext cx="2499831" cy="990600"/>
          </a:xfrm>
          <a:prstGeom prst="snip2Diag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3600" b="1" dirty="0">
                <a:solidFill>
                  <a:prstClr val="black"/>
                </a:solidFill>
                <a:latin typeface="Garamond"/>
              </a:rPr>
              <a:t>Postings</a:t>
            </a:r>
          </a:p>
        </p:txBody>
      </p:sp>
      <p:sp>
        <p:nvSpPr>
          <p:cNvPr id="16" name="Content Placeholder 2"/>
          <p:cNvSpPr txBox="1">
            <a:spLocks/>
          </p:cNvSpPr>
          <p:nvPr/>
        </p:nvSpPr>
        <p:spPr>
          <a:xfrm>
            <a:off x="2199409" y="4038598"/>
            <a:ext cx="3397456" cy="990600"/>
          </a:xfrm>
          <a:prstGeom prst="round2DiagRect">
            <a:avLst/>
          </a:prstGeom>
          <a:solidFill>
            <a:srgbClr val="E543D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Location of chemicals being used</a:t>
            </a:r>
          </a:p>
        </p:txBody>
      </p:sp>
      <p:sp>
        <p:nvSpPr>
          <p:cNvPr id="17" name="Content Placeholder 2"/>
          <p:cNvSpPr txBox="1">
            <a:spLocks/>
          </p:cNvSpPr>
          <p:nvPr/>
        </p:nvSpPr>
        <p:spPr>
          <a:xfrm>
            <a:off x="4142509" y="5261259"/>
            <a:ext cx="3751118" cy="1066800"/>
          </a:xfrm>
          <a:prstGeom prst="round2Same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85000" lnSpcReduction="2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Observation &amp; detection methods utilized for hazards</a:t>
            </a:r>
          </a:p>
        </p:txBody>
      </p:sp>
      <p:sp>
        <p:nvSpPr>
          <p:cNvPr id="18" name="Content Placeholder 2"/>
          <p:cNvSpPr txBox="1">
            <a:spLocks/>
          </p:cNvSpPr>
          <p:nvPr/>
        </p:nvSpPr>
        <p:spPr>
          <a:xfrm>
            <a:off x="5908964" y="4038599"/>
            <a:ext cx="4208319" cy="1018311"/>
          </a:xfrm>
          <a:prstGeom prst="snip2DiagRect">
            <a:avLst/>
          </a:prstGeom>
          <a:solidFill>
            <a:srgbClr val="FF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85000"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Specific hazards &amp; protective measures needed</a:t>
            </a:r>
          </a:p>
        </p:txBody>
      </p:sp>
      <p:sp>
        <p:nvSpPr>
          <p:cNvPr id="19" name="Content Placeholder 2"/>
          <p:cNvSpPr txBox="1">
            <a:spLocks/>
          </p:cNvSpPr>
          <p:nvPr/>
        </p:nvSpPr>
        <p:spPr>
          <a:xfrm>
            <a:off x="2199409" y="2666824"/>
            <a:ext cx="3515590" cy="1163956"/>
          </a:xfrm>
          <a:prstGeom prst="round2DiagRect">
            <a:avLst/>
          </a:prstGeom>
          <a:solidFill>
            <a:srgbClr val="FFCF1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Understanding the </a:t>
            </a:r>
          </a:p>
          <a:p>
            <a:pPr marL="0" indent="0" algn="ctr">
              <a:buClr>
                <a:srgbClr val="CC702D"/>
              </a:buClr>
              <a:buNone/>
            </a:pPr>
            <a:r>
              <a:rPr lang="en-US" sz="2800" b="1" dirty="0">
                <a:solidFill>
                  <a:prstClr val="black"/>
                </a:solidFill>
                <a:latin typeface="Garamond"/>
              </a:rPr>
              <a:t>labeling system</a:t>
            </a:r>
          </a:p>
        </p:txBody>
      </p:sp>
    </p:spTree>
    <p:extLst>
      <p:ext uri="{BB962C8B-B14F-4D97-AF65-F5344CB8AC3E}">
        <p14:creationId xmlns:p14="http://schemas.microsoft.com/office/powerpoint/2010/main" val="3331127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084" y="593219"/>
            <a:ext cx="6798734" cy="934245"/>
          </a:xfrm>
        </p:spPr>
        <p:txBody>
          <a:bodyPr/>
          <a:lstStyle/>
          <a:p>
            <a:r>
              <a:rPr lang="en-US" b="1" dirty="0" smtClean="0"/>
              <a:t>Labeling Requirements</a:t>
            </a:r>
            <a:endParaRPr lang="en-US" b="1" dirty="0"/>
          </a:p>
        </p:txBody>
      </p:sp>
      <p:sp>
        <p:nvSpPr>
          <p:cNvPr id="3" name="Content Placeholder 2"/>
          <p:cNvSpPr>
            <a:spLocks noGrp="1"/>
          </p:cNvSpPr>
          <p:nvPr>
            <p:ph idx="1"/>
          </p:nvPr>
        </p:nvSpPr>
        <p:spPr>
          <a:xfrm>
            <a:off x="2126673" y="2377113"/>
            <a:ext cx="3138054" cy="3669193"/>
          </a:xfrm>
        </p:spPr>
        <p:txBody>
          <a:bodyPr>
            <a:normAutofit fontScale="85000" lnSpcReduction="20000"/>
          </a:bodyPr>
          <a:lstStyle/>
          <a:p>
            <a:pPr marL="0" indent="0">
              <a:buNone/>
            </a:pPr>
            <a:r>
              <a:rPr lang="en-US" b="1" dirty="0"/>
              <a:t>Manufacturer’s Label will have the following info:</a:t>
            </a:r>
          </a:p>
          <a:p>
            <a:pPr>
              <a:buBlip>
                <a:blip r:embed="rId3"/>
              </a:buBlip>
            </a:pPr>
            <a:r>
              <a:rPr lang="en-US" dirty="0" smtClean="0"/>
              <a:t>Product </a:t>
            </a:r>
            <a:r>
              <a:rPr lang="en-US" dirty="0"/>
              <a:t>Identifier - Chemical identity</a:t>
            </a:r>
          </a:p>
          <a:p>
            <a:pPr>
              <a:buBlip>
                <a:blip r:embed="rId3"/>
              </a:buBlip>
            </a:pPr>
            <a:r>
              <a:rPr lang="en-US" dirty="0"/>
              <a:t>Signal Word</a:t>
            </a:r>
          </a:p>
          <a:p>
            <a:pPr>
              <a:buBlip>
                <a:blip r:embed="rId3"/>
              </a:buBlip>
            </a:pPr>
            <a:r>
              <a:rPr lang="en-US" dirty="0"/>
              <a:t>Hazard statement(s)</a:t>
            </a:r>
          </a:p>
          <a:p>
            <a:pPr>
              <a:buBlip>
                <a:blip r:embed="rId3"/>
              </a:buBlip>
            </a:pPr>
            <a:r>
              <a:rPr lang="en-US" dirty="0"/>
              <a:t>Pictogram(s)</a:t>
            </a:r>
          </a:p>
          <a:p>
            <a:pPr>
              <a:buBlip>
                <a:blip r:embed="rId3"/>
              </a:buBlip>
            </a:pPr>
            <a:r>
              <a:rPr lang="en-US" dirty="0"/>
              <a:t>Precautionary statement(s)</a:t>
            </a:r>
          </a:p>
          <a:p>
            <a:pPr>
              <a:buBlip>
                <a:blip r:embed="rId3"/>
              </a:buBlip>
            </a:pPr>
            <a:r>
              <a:rPr lang="en-US" dirty="0"/>
              <a:t>Manufacture’s info – including emergency phone </a:t>
            </a:r>
            <a:r>
              <a:rPr lang="en-US" dirty="0" smtClean="0"/>
              <a:t>number</a:t>
            </a:r>
            <a:endParaRPr lang="en-US" dirty="0"/>
          </a:p>
        </p:txBody>
      </p:sp>
      <p:sp>
        <p:nvSpPr>
          <p:cNvPr id="4" name="Rectangle 3"/>
          <p:cNvSpPr/>
          <p:nvPr/>
        </p:nvSpPr>
        <p:spPr>
          <a:xfrm>
            <a:off x="5368637" y="5707857"/>
            <a:ext cx="4572000" cy="461665"/>
          </a:xfrm>
          <a:prstGeom prst="rect">
            <a:avLst/>
          </a:prstGeom>
        </p:spPr>
        <p:txBody>
          <a:bodyPr wrap="square">
            <a:spAutoFit/>
          </a:bodyPr>
          <a:lstStyle/>
          <a:p>
            <a:r>
              <a:rPr lang="en-US" sz="2400" b="1" dirty="0">
                <a:solidFill>
                  <a:prstClr val="black"/>
                </a:solidFill>
                <a:latin typeface="Garamond"/>
              </a:rPr>
              <a:t>Everyone is responsible for labels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727" y="2036619"/>
            <a:ext cx="4779820" cy="3419450"/>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6" name="Straight Connector 5"/>
          <p:cNvCxnSpPr/>
          <p:nvPr/>
        </p:nvCxnSpPr>
        <p:spPr>
          <a:xfrm>
            <a:off x="2802467" y="1596135"/>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9687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6" y="624390"/>
            <a:ext cx="6798735" cy="882290"/>
          </a:xfrm>
        </p:spPr>
        <p:txBody>
          <a:bodyPr/>
          <a:lstStyle/>
          <a:p>
            <a:r>
              <a:rPr lang="en-US" b="1" dirty="0" smtClean="0"/>
              <a:t>Labeling Components</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474" y="1786433"/>
            <a:ext cx="6710052" cy="4105210"/>
          </a:xfrm>
          <a:prstGeom prst="rect">
            <a:avLst/>
          </a:prstGeom>
          <a:ln w="28575">
            <a:solidFill>
              <a:schemeClr val="accent5">
                <a:lumMod val="75000"/>
              </a:schemeClr>
            </a:solidFill>
          </a:ln>
        </p:spPr>
      </p:pic>
    </p:spTree>
    <p:extLst>
      <p:ext uri="{BB962C8B-B14F-4D97-AF65-F5344CB8AC3E}">
        <p14:creationId xmlns:p14="http://schemas.microsoft.com/office/powerpoint/2010/main" val="35102318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921828" y="665514"/>
            <a:ext cx="4611832" cy="4572302"/>
          </a:xfrm>
          <a:prstGeom prst="rect">
            <a:avLst/>
          </a:prstGeom>
          <a:ln>
            <a:solidFill>
              <a:schemeClr val="tx1"/>
            </a:solidFill>
          </a:ln>
        </p:spPr>
      </p:pic>
      <p:sp>
        <p:nvSpPr>
          <p:cNvPr id="4" name="Rectangle 3"/>
          <p:cNvSpPr/>
          <p:nvPr/>
        </p:nvSpPr>
        <p:spPr>
          <a:xfrm>
            <a:off x="2656610" y="665515"/>
            <a:ext cx="1641764" cy="5632311"/>
          </a:xfrm>
          <a:prstGeom prst="rect">
            <a:avLst/>
          </a:prstGeom>
          <a:solidFill>
            <a:schemeClr val="accent1">
              <a:lumMod val="20000"/>
              <a:lumOff val="80000"/>
            </a:schemeClr>
          </a:solidFill>
          <a:ln w="28575">
            <a:solidFill>
              <a:schemeClr val="accent3"/>
            </a:solidFill>
          </a:ln>
        </p:spPr>
        <p:txBody>
          <a:bodyPr wrap="square" lIns="91440" tIns="45720" rIns="91440" bIns="45720">
            <a:spAutoFit/>
          </a:bodyPr>
          <a:lstStyle/>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P</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I</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C</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T</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O</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G</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R</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A</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M</a:t>
            </a:r>
          </a:p>
        </p:txBody>
      </p:sp>
      <p:sp>
        <p:nvSpPr>
          <p:cNvPr id="6" name="TextBox 5"/>
          <p:cNvSpPr txBox="1"/>
          <p:nvPr/>
        </p:nvSpPr>
        <p:spPr>
          <a:xfrm>
            <a:off x="5518439" y="5368034"/>
            <a:ext cx="3418610" cy="919401"/>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400" b="1" dirty="0">
                <a:solidFill>
                  <a:prstClr val="black"/>
                </a:solidFill>
                <a:latin typeface="Garamond"/>
              </a:rPr>
              <a:t>What do the pictograms represent?</a:t>
            </a:r>
          </a:p>
        </p:txBody>
      </p:sp>
    </p:spTree>
    <p:extLst>
      <p:ext uri="{BB962C8B-B14F-4D97-AF65-F5344CB8AC3E}">
        <p14:creationId xmlns:p14="http://schemas.microsoft.com/office/powerpoint/2010/main" val="1461095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65760"/>
            <a:ext cx="4965192" cy="1231392"/>
          </a:xfrm>
        </p:spPr>
        <p:txBody>
          <a:bodyPr>
            <a:normAutofit fontScale="90000"/>
          </a:bodyPr>
          <a:lstStyle/>
          <a:p>
            <a:r>
              <a:rPr lang="en-US" b="1" dirty="0" smtClean="0"/>
              <a:t>Safety Analogy </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4470335"/>
              </p:ext>
            </p:extLst>
          </p:nvPr>
        </p:nvGraphicFramePr>
        <p:xfrm>
          <a:off x="2276983" y="2120900"/>
          <a:ext cx="8659241"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48640" y="2293726"/>
            <a:ext cx="1682496" cy="461665"/>
          </a:xfrm>
          <a:prstGeom prst="rect">
            <a:avLst/>
          </a:prstGeom>
          <a:noFill/>
        </p:spPr>
        <p:txBody>
          <a:bodyPr wrap="square" rtlCol="0">
            <a:spAutoFit/>
          </a:bodyPr>
          <a:lstStyle/>
          <a:p>
            <a:pPr algn="ctr"/>
            <a:r>
              <a:rPr lang="en-US" sz="2400" b="1" dirty="0" smtClean="0"/>
              <a:t>For every </a:t>
            </a:r>
            <a:endParaRPr lang="en-US" sz="2400" b="1" dirty="0"/>
          </a:p>
        </p:txBody>
      </p:sp>
      <p:sp>
        <p:nvSpPr>
          <p:cNvPr id="4" name="Left Brace 3"/>
          <p:cNvSpPr/>
          <p:nvPr/>
        </p:nvSpPr>
        <p:spPr>
          <a:xfrm>
            <a:off x="1158240" y="3425952"/>
            <a:ext cx="987552" cy="2389632"/>
          </a:xfrm>
          <a:prstGeom prst="leftBrace">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 name="TextBox 4"/>
          <p:cNvSpPr txBox="1"/>
          <p:nvPr/>
        </p:nvSpPr>
        <p:spPr>
          <a:xfrm>
            <a:off x="633984" y="3694176"/>
            <a:ext cx="950976" cy="646331"/>
          </a:xfrm>
          <a:prstGeom prst="rect">
            <a:avLst/>
          </a:prstGeom>
          <a:noFill/>
        </p:spPr>
        <p:txBody>
          <a:bodyPr wrap="square" rtlCol="0">
            <a:spAutoFit/>
          </a:bodyPr>
          <a:lstStyle/>
          <a:p>
            <a:pPr algn="ctr"/>
            <a:r>
              <a:rPr lang="en-US" b="1" dirty="0" smtClean="0"/>
              <a:t>There Are</a:t>
            </a:r>
            <a:endParaRPr lang="en-US" b="1" dirty="0"/>
          </a:p>
        </p:txBody>
      </p:sp>
    </p:spTree>
    <p:extLst>
      <p:ext uri="{BB962C8B-B14F-4D97-AF65-F5344CB8AC3E}">
        <p14:creationId xmlns:p14="http://schemas.microsoft.com/office/powerpoint/2010/main" val="21836356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419" y="623454"/>
            <a:ext cx="5486400" cy="796636"/>
          </a:xfrm>
        </p:spPr>
        <p:txBody>
          <a:bodyPr>
            <a:normAutofit/>
          </a:bodyPr>
          <a:lstStyle/>
          <a:p>
            <a:r>
              <a:rPr lang="en-US" sz="4400" b="1" dirty="0"/>
              <a:t>What are SDS</a:t>
            </a:r>
          </a:p>
        </p:txBody>
      </p:sp>
      <p:sp>
        <p:nvSpPr>
          <p:cNvPr id="6" name="Content Placeholder 2"/>
          <p:cNvSpPr txBox="1">
            <a:spLocks/>
          </p:cNvSpPr>
          <p:nvPr/>
        </p:nvSpPr>
        <p:spPr bwMode="auto">
          <a:xfrm>
            <a:off x="5191991" y="1731820"/>
            <a:ext cx="492529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r>
              <a:rPr lang="en-US" sz="2800" b="1" dirty="0">
                <a:solidFill>
                  <a:prstClr val="black"/>
                </a:solidFill>
                <a:latin typeface="Garamond"/>
              </a:rPr>
              <a:t>Safety Data Sheets (SDS)</a:t>
            </a:r>
          </a:p>
          <a:p>
            <a:endParaRPr lang="en-US" sz="1800" dirty="0">
              <a:solidFill>
                <a:prstClr val="black"/>
              </a:solidFill>
              <a:latin typeface="Garamond"/>
            </a:endParaRPr>
          </a:p>
          <a:p>
            <a:r>
              <a:rPr lang="en-US" sz="2800" dirty="0">
                <a:solidFill>
                  <a:prstClr val="black"/>
                </a:solidFill>
                <a:latin typeface="Garamond"/>
              </a:rPr>
              <a:t>The purpose of classification under the Globally Harmonized System (GHS) is to provide consistent information to users of chemicals with the goal of enhancing protection of human health and the environment</a:t>
            </a:r>
          </a:p>
        </p:txBody>
      </p:sp>
      <p:cxnSp>
        <p:nvCxnSpPr>
          <p:cNvPr id="4" name="Straight Connector 3"/>
          <p:cNvCxnSpPr/>
          <p:nvPr/>
        </p:nvCxnSpPr>
        <p:spPr>
          <a:xfrm>
            <a:off x="2802467" y="160653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301" y="2043548"/>
            <a:ext cx="2677352" cy="3491345"/>
          </a:xfrm>
          <a:prstGeom prst="rect">
            <a:avLst/>
          </a:prstGeom>
        </p:spPr>
      </p:pic>
    </p:spTree>
    <p:extLst>
      <p:ext uri="{BB962C8B-B14F-4D97-AF65-F5344CB8AC3E}">
        <p14:creationId xmlns:p14="http://schemas.microsoft.com/office/powerpoint/2010/main" val="974950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6288" y="585357"/>
            <a:ext cx="5486400" cy="728188"/>
          </a:xfrm>
        </p:spPr>
        <p:txBody>
          <a:bodyPr>
            <a:normAutofit/>
          </a:bodyPr>
          <a:lstStyle/>
          <a:p>
            <a:r>
              <a:rPr lang="en-US" sz="4000" b="1" dirty="0"/>
              <a:t>16 Categories on SDS</a:t>
            </a:r>
          </a:p>
        </p:txBody>
      </p:sp>
      <p:sp>
        <p:nvSpPr>
          <p:cNvPr id="5" name="Content Placeholder 2"/>
          <p:cNvSpPr txBox="1">
            <a:spLocks/>
          </p:cNvSpPr>
          <p:nvPr/>
        </p:nvSpPr>
        <p:spPr bwMode="auto">
          <a:xfrm>
            <a:off x="2362200" y="2545775"/>
            <a:ext cx="7696200" cy="3771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r>
              <a:rPr lang="en-US" sz="2700" dirty="0">
                <a:solidFill>
                  <a:prstClr val="black"/>
                </a:solidFill>
                <a:latin typeface="Garamond"/>
              </a:rPr>
              <a:t>1.     Identification</a:t>
            </a:r>
          </a:p>
          <a:p>
            <a:r>
              <a:rPr lang="en-US" sz="2700" dirty="0">
                <a:solidFill>
                  <a:prstClr val="black"/>
                </a:solidFill>
                <a:latin typeface="Garamond"/>
              </a:rPr>
              <a:t>2.     Hazard(s) identification</a:t>
            </a:r>
          </a:p>
          <a:p>
            <a:r>
              <a:rPr lang="en-US" sz="2700" dirty="0">
                <a:solidFill>
                  <a:prstClr val="black"/>
                </a:solidFill>
                <a:latin typeface="Garamond"/>
              </a:rPr>
              <a:t>3.     Composition/information on ingredients</a:t>
            </a:r>
          </a:p>
          <a:p>
            <a:r>
              <a:rPr lang="en-US" sz="2700" dirty="0">
                <a:solidFill>
                  <a:prstClr val="black"/>
                </a:solidFill>
                <a:latin typeface="Garamond"/>
              </a:rPr>
              <a:t>4.     First-aid measures</a:t>
            </a:r>
          </a:p>
          <a:p>
            <a:r>
              <a:rPr lang="en-US" sz="2700" dirty="0">
                <a:solidFill>
                  <a:prstClr val="black"/>
                </a:solidFill>
                <a:latin typeface="Garamond"/>
              </a:rPr>
              <a:t>5.     Fire-fighting measures</a:t>
            </a:r>
          </a:p>
          <a:p>
            <a:r>
              <a:rPr lang="en-US" sz="2700" dirty="0">
                <a:solidFill>
                  <a:prstClr val="black"/>
                </a:solidFill>
                <a:latin typeface="Garamond"/>
              </a:rPr>
              <a:t>6.     Accidental release measures</a:t>
            </a:r>
          </a:p>
          <a:p>
            <a:r>
              <a:rPr lang="en-US" sz="2700" dirty="0">
                <a:solidFill>
                  <a:prstClr val="black"/>
                </a:solidFill>
                <a:latin typeface="Garamond"/>
              </a:rPr>
              <a:t>7.     Handling and Storage</a:t>
            </a:r>
          </a:p>
          <a:p>
            <a:r>
              <a:rPr lang="en-US" sz="2700" dirty="0">
                <a:solidFill>
                  <a:prstClr val="black"/>
                </a:solidFill>
                <a:latin typeface="Garamond"/>
              </a:rPr>
              <a:t>8.     Exposure controls/personal protection</a:t>
            </a:r>
          </a:p>
        </p:txBody>
      </p:sp>
      <p:sp>
        <p:nvSpPr>
          <p:cNvPr id="6" name="Rectangle 5"/>
          <p:cNvSpPr/>
          <p:nvPr/>
        </p:nvSpPr>
        <p:spPr>
          <a:xfrm>
            <a:off x="2362200" y="1656449"/>
            <a:ext cx="7315200" cy="769441"/>
          </a:xfrm>
          <a:prstGeom prst="rect">
            <a:avLst/>
          </a:prstGeom>
        </p:spPr>
        <p:txBody>
          <a:bodyPr wrap="square">
            <a:spAutoFit/>
          </a:bodyPr>
          <a:lstStyle/>
          <a:p>
            <a:pPr algn="ctr"/>
            <a:r>
              <a:rPr lang="en-US" sz="2200" b="1" dirty="0">
                <a:solidFill>
                  <a:prstClr val="black"/>
                </a:solidFill>
                <a:latin typeface="Garamond"/>
              </a:rPr>
              <a:t>Globally Harmonized System mandates SDS’s have 16 standardized sections arranged in a strict order</a:t>
            </a:r>
          </a:p>
        </p:txBody>
      </p:sp>
      <p:cxnSp>
        <p:nvCxnSpPr>
          <p:cNvPr id="7" name="Straight Connector 6"/>
          <p:cNvCxnSpPr/>
          <p:nvPr/>
        </p:nvCxnSpPr>
        <p:spPr>
          <a:xfrm>
            <a:off x="2802467" y="1544177"/>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588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762000"/>
            <a:ext cx="5486400" cy="685800"/>
          </a:xfrm>
        </p:spPr>
        <p:txBody>
          <a:bodyPr>
            <a:normAutofit fontScale="90000"/>
          </a:bodyPr>
          <a:lstStyle/>
          <a:p>
            <a:r>
              <a:rPr lang="en-US" sz="4400" b="1" dirty="0"/>
              <a:t>16 Categories on SDS</a:t>
            </a:r>
          </a:p>
        </p:txBody>
      </p:sp>
      <p:sp>
        <p:nvSpPr>
          <p:cNvPr id="5" name="Content Placeholder 2"/>
          <p:cNvSpPr txBox="1">
            <a:spLocks/>
          </p:cNvSpPr>
          <p:nvPr/>
        </p:nvSpPr>
        <p:spPr bwMode="auto">
          <a:xfrm>
            <a:off x="2667000" y="1828800"/>
            <a:ext cx="71628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r>
              <a:rPr lang="en-US" dirty="0">
                <a:solidFill>
                  <a:prstClr val="black"/>
                </a:solidFill>
                <a:latin typeface="Garamond"/>
              </a:rPr>
              <a:t>9.     Physical and Chemical Properties</a:t>
            </a:r>
          </a:p>
          <a:p>
            <a:r>
              <a:rPr lang="en-US" dirty="0">
                <a:solidFill>
                  <a:prstClr val="black"/>
                </a:solidFill>
                <a:latin typeface="Garamond"/>
              </a:rPr>
              <a:t>10.   Stability and reactivity</a:t>
            </a:r>
          </a:p>
          <a:p>
            <a:r>
              <a:rPr lang="en-US" dirty="0">
                <a:solidFill>
                  <a:prstClr val="black"/>
                </a:solidFill>
                <a:latin typeface="Garamond"/>
              </a:rPr>
              <a:t>11.   Toxicological information</a:t>
            </a:r>
          </a:p>
          <a:p>
            <a:r>
              <a:rPr lang="en-US" dirty="0">
                <a:solidFill>
                  <a:prstClr val="black"/>
                </a:solidFill>
                <a:latin typeface="Garamond"/>
              </a:rPr>
              <a:t>12.   Ecological information</a:t>
            </a:r>
          </a:p>
          <a:p>
            <a:r>
              <a:rPr lang="en-US" dirty="0">
                <a:solidFill>
                  <a:prstClr val="black"/>
                </a:solidFill>
                <a:latin typeface="Garamond"/>
              </a:rPr>
              <a:t>13.   Disposal considerations</a:t>
            </a:r>
          </a:p>
          <a:p>
            <a:r>
              <a:rPr lang="en-US" dirty="0">
                <a:solidFill>
                  <a:prstClr val="black"/>
                </a:solidFill>
                <a:latin typeface="Garamond"/>
              </a:rPr>
              <a:t>14.   Transport information</a:t>
            </a:r>
          </a:p>
          <a:p>
            <a:r>
              <a:rPr lang="en-US" dirty="0">
                <a:solidFill>
                  <a:prstClr val="black"/>
                </a:solidFill>
                <a:latin typeface="Garamond"/>
              </a:rPr>
              <a:t>15.   Regulatory information</a:t>
            </a:r>
          </a:p>
          <a:p>
            <a:r>
              <a:rPr lang="en-US" dirty="0">
                <a:solidFill>
                  <a:prstClr val="black"/>
                </a:solidFill>
                <a:latin typeface="Garamond"/>
              </a:rPr>
              <a:t>16.   Other information</a:t>
            </a:r>
          </a:p>
        </p:txBody>
      </p:sp>
      <p:cxnSp>
        <p:nvCxnSpPr>
          <p:cNvPr id="4" name="Straight Connector 3"/>
          <p:cNvCxnSpPr/>
          <p:nvPr/>
        </p:nvCxnSpPr>
        <p:spPr>
          <a:xfrm>
            <a:off x="2802467" y="1658473"/>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0513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953000" y="1815576"/>
            <a:ext cx="5410200" cy="4356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pPr algn="ctr"/>
            <a:r>
              <a:rPr lang="en-US" b="1" dirty="0">
                <a:solidFill>
                  <a:prstClr val="black"/>
                </a:solidFill>
                <a:latin typeface="Garamond"/>
              </a:rPr>
              <a:t>Do not place chemicals in food or beverage containers </a:t>
            </a:r>
            <a:r>
              <a:rPr lang="en-US" dirty="0">
                <a:solidFill>
                  <a:prstClr val="black"/>
                </a:solidFill>
                <a:latin typeface="Garamond"/>
              </a:rPr>
              <a:t> </a:t>
            </a:r>
          </a:p>
          <a:p>
            <a:pPr marL="914400" lvl="1" indent="-457200">
              <a:buClr>
                <a:srgbClr val="D9B247"/>
              </a:buClr>
              <a:buFont typeface="Wingdings" panose="05000000000000000000" pitchFamily="2" charset="2"/>
              <a:buChar char="¬"/>
            </a:pPr>
            <a:r>
              <a:rPr lang="en-US" dirty="0">
                <a:solidFill>
                  <a:prstClr val="black"/>
                </a:solidFill>
                <a:latin typeface="Garamond"/>
              </a:rPr>
              <a:t>They are not designed for chemical storage</a:t>
            </a:r>
          </a:p>
          <a:p>
            <a:pPr marL="914400" lvl="1" indent="-457200">
              <a:buClr>
                <a:srgbClr val="D9B247"/>
              </a:buClr>
              <a:buFont typeface="Wingdings" panose="05000000000000000000" pitchFamily="2" charset="2"/>
              <a:buChar char="¬"/>
            </a:pPr>
            <a:r>
              <a:rPr lang="en-US" dirty="0">
                <a:solidFill>
                  <a:prstClr val="black"/>
                </a:solidFill>
                <a:latin typeface="Garamond"/>
              </a:rPr>
              <a:t>Container may breakdown because of chemical reaction</a:t>
            </a:r>
          </a:p>
          <a:p>
            <a:pPr marL="914400" lvl="1" indent="-457200">
              <a:buClr>
                <a:srgbClr val="D9B247"/>
              </a:buClr>
              <a:buFont typeface="Wingdings" panose="05000000000000000000" pitchFamily="2" charset="2"/>
              <a:buChar char="¬"/>
            </a:pPr>
            <a:r>
              <a:rPr lang="en-US" dirty="0">
                <a:solidFill>
                  <a:prstClr val="black"/>
                </a:solidFill>
                <a:latin typeface="Garamond"/>
              </a:rPr>
              <a:t>Some chemicals have similar appearance as a food or beverage</a:t>
            </a:r>
          </a:p>
        </p:txBody>
      </p:sp>
      <p:sp>
        <p:nvSpPr>
          <p:cNvPr id="6" name="Title 1"/>
          <p:cNvSpPr>
            <a:spLocks noGrp="1"/>
          </p:cNvSpPr>
          <p:nvPr>
            <p:ph type="title"/>
          </p:nvPr>
        </p:nvSpPr>
        <p:spPr>
          <a:xfrm>
            <a:off x="2043545" y="498765"/>
            <a:ext cx="8229600" cy="834736"/>
          </a:xfrm>
        </p:spPr>
        <p:txBody>
          <a:bodyPr>
            <a:normAutofit/>
          </a:bodyPr>
          <a:lstStyle/>
          <a:p>
            <a:r>
              <a:rPr lang="en-US" sz="4400" b="1" dirty="0"/>
              <a:t>Chemical Containers</a:t>
            </a:r>
          </a:p>
        </p:txBody>
      </p:sp>
      <p:grpSp>
        <p:nvGrpSpPr>
          <p:cNvPr id="7" name="Group 3"/>
          <p:cNvGrpSpPr>
            <a:grpSpLocks/>
          </p:cNvGrpSpPr>
          <p:nvPr/>
        </p:nvGrpSpPr>
        <p:grpSpPr bwMode="auto">
          <a:xfrm>
            <a:off x="2133600" y="1815575"/>
            <a:ext cx="2819400" cy="4283592"/>
            <a:chOff x="108977870" y="108137263"/>
            <a:chExt cx="2420375" cy="4665855"/>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8977896" y="108137263"/>
              <a:ext cx="2420322" cy="3778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5"/>
            <p:cNvSpPr txBox="1">
              <a:spLocks noChangeArrowheads="1"/>
            </p:cNvSpPr>
            <p:nvPr/>
          </p:nvSpPr>
          <p:spPr bwMode="auto">
            <a:xfrm>
              <a:off x="108977870" y="111904896"/>
              <a:ext cx="2420375" cy="898222"/>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64008" tIns="36576" rIns="64008" bIns="36576" numCol="1" anchor="t" anchorCtr="0" compatLnSpc="1">
              <a:prstTxWarp prst="textNoShape">
                <a:avLst/>
              </a:prstTxWarp>
            </a:bodyPr>
            <a:lstStyle/>
            <a:p>
              <a:pPr algn="ctr" defTabSz="914400" fontAlgn="base">
                <a:spcBef>
                  <a:spcPct val="0"/>
                </a:spcBef>
                <a:spcAft>
                  <a:spcPct val="0"/>
                </a:spcAft>
              </a:pPr>
              <a:r>
                <a:rPr lang="en-US" sz="1600" b="1" dirty="0">
                  <a:solidFill>
                    <a:srgbClr val="FFFFFF"/>
                  </a:solidFill>
                  <a:latin typeface="Corbel" pitchFamily="34" charset="0"/>
                  <a:cs typeface="Arial" pitchFamily="34" charset="0"/>
                </a:rPr>
                <a:t>Hydrochloric Acid poured into water container</a:t>
              </a:r>
              <a:endParaRPr lang="en-US" sz="1600" dirty="0">
                <a:solidFill>
                  <a:prstClr val="black"/>
                </a:solidFill>
                <a:latin typeface="Arial" pitchFamily="34" charset="0"/>
                <a:cs typeface="Arial" pitchFamily="34" charset="0"/>
              </a:endParaRPr>
            </a:p>
          </p:txBody>
        </p:sp>
      </p:grpSp>
      <p:cxnSp>
        <p:nvCxnSpPr>
          <p:cNvPr id="9" name="Straight Connector 8"/>
          <p:cNvCxnSpPr/>
          <p:nvPr/>
        </p:nvCxnSpPr>
        <p:spPr>
          <a:xfrm>
            <a:off x="2802467" y="148183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0312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782" y="631775"/>
            <a:ext cx="8229600" cy="762000"/>
          </a:xfrm>
        </p:spPr>
        <p:txBody>
          <a:bodyPr/>
          <a:lstStyle/>
          <a:p>
            <a:r>
              <a:rPr lang="en-US" sz="4400" b="1" dirty="0"/>
              <a:t>Can You Identify the Product?</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218234" y="1806362"/>
            <a:ext cx="2171700" cy="3222839"/>
          </a:xfrm>
          <a:ln w="28575">
            <a:solidFill>
              <a:schemeClr val="accent6">
                <a:lumMod val="50000"/>
              </a:schemeClr>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17225" y="1806362"/>
            <a:ext cx="2117553" cy="3222839"/>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43992" y="1806362"/>
            <a:ext cx="2417129" cy="3222839"/>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90800" y="5235714"/>
            <a:ext cx="685800" cy="707886"/>
          </a:xfrm>
          <a:prstGeom prst="rect">
            <a:avLst/>
          </a:prstGeom>
          <a:noFill/>
        </p:spPr>
        <p:txBody>
          <a:bodyPr wrap="square" rtlCol="0">
            <a:spAutoFit/>
          </a:bodyPr>
          <a:lstStyle/>
          <a:p>
            <a:pPr algn="ctr"/>
            <a:r>
              <a:rPr lang="en-US" sz="4000" b="1" dirty="0">
                <a:solidFill>
                  <a:prstClr val="black"/>
                </a:solidFill>
                <a:latin typeface="Garamond"/>
              </a:rPr>
              <a:t>1</a:t>
            </a:r>
          </a:p>
        </p:txBody>
      </p:sp>
      <p:sp>
        <p:nvSpPr>
          <p:cNvPr id="10" name="TextBox 9"/>
          <p:cNvSpPr txBox="1"/>
          <p:nvPr/>
        </p:nvSpPr>
        <p:spPr>
          <a:xfrm>
            <a:off x="5943600" y="5235714"/>
            <a:ext cx="762000" cy="707886"/>
          </a:xfrm>
          <a:prstGeom prst="rect">
            <a:avLst/>
          </a:prstGeom>
          <a:noFill/>
        </p:spPr>
        <p:txBody>
          <a:bodyPr wrap="square" rtlCol="0">
            <a:spAutoFit/>
          </a:bodyPr>
          <a:lstStyle/>
          <a:p>
            <a:pPr algn="ctr"/>
            <a:r>
              <a:rPr lang="en-US" sz="4000" b="1" dirty="0">
                <a:solidFill>
                  <a:prstClr val="black"/>
                </a:solidFill>
                <a:latin typeface="Garamond"/>
              </a:rPr>
              <a:t>2</a:t>
            </a:r>
          </a:p>
        </p:txBody>
      </p:sp>
      <p:sp>
        <p:nvSpPr>
          <p:cNvPr id="11" name="TextBox 10"/>
          <p:cNvSpPr txBox="1"/>
          <p:nvPr/>
        </p:nvSpPr>
        <p:spPr>
          <a:xfrm>
            <a:off x="8973312" y="5257800"/>
            <a:ext cx="627888" cy="707886"/>
          </a:xfrm>
          <a:prstGeom prst="rect">
            <a:avLst/>
          </a:prstGeom>
          <a:noFill/>
        </p:spPr>
        <p:txBody>
          <a:bodyPr wrap="square" rtlCol="0">
            <a:spAutoFit/>
          </a:bodyPr>
          <a:lstStyle/>
          <a:p>
            <a:r>
              <a:rPr lang="en-US" sz="4000" b="1" dirty="0">
                <a:solidFill>
                  <a:prstClr val="black"/>
                </a:solidFill>
                <a:latin typeface="Garamond"/>
              </a:rPr>
              <a:t>3</a:t>
            </a:r>
          </a:p>
        </p:txBody>
      </p:sp>
      <p:cxnSp>
        <p:nvCxnSpPr>
          <p:cNvPr id="9" name="Straight Connector 8"/>
          <p:cNvCxnSpPr/>
          <p:nvPr/>
        </p:nvCxnSpPr>
        <p:spPr>
          <a:xfrm>
            <a:off x="2802467" y="1513005"/>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12029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656" y="832260"/>
            <a:ext cx="6798735" cy="764477"/>
          </a:xfrm>
        </p:spPr>
        <p:txBody>
          <a:bodyPr/>
          <a:lstStyle/>
          <a:p>
            <a:r>
              <a:rPr lang="en-US" b="1" dirty="0" smtClean="0"/>
              <a:t>Hazardous Materials Spills</a:t>
            </a:r>
            <a:endParaRPr lang="en-US" b="1" dirty="0"/>
          </a:p>
        </p:txBody>
      </p:sp>
      <p:sp>
        <p:nvSpPr>
          <p:cNvPr id="3" name="Content Placeholder 2"/>
          <p:cNvSpPr txBox="1">
            <a:spLocks/>
          </p:cNvSpPr>
          <p:nvPr/>
        </p:nvSpPr>
        <p:spPr>
          <a:xfrm>
            <a:off x="2282537" y="1953492"/>
            <a:ext cx="4436919" cy="4436919"/>
          </a:xfrm>
          <a:prstGeom prst="rect">
            <a:avLst/>
          </a:prstGeom>
        </p:spPr>
        <p:txBody>
          <a:bodyPr/>
          <a:lstStyle>
            <a:lvl1pPr marL="342900" indent="-342900" algn="l" rtl="0" eaLnBrk="1" fontAlgn="base" hangingPunct="1">
              <a:spcBef>
                <a:spcPct val="20000"/>
              </a:spcBef>
              <a:spcAft>
                <a:spcPct val="0"/>
              </a:spcAft>
              <a:buChar char="•"/>
              <a:defRPr sz="2800">
                <a:solidFill>
                  <a:schemeClr val="accent5">
                    <a:lumMod val="75000"/>
                  </a:schemeClr>
                </a:solidFill>
                <a:latin typeface="+mn-lt"/>
                <a:ea typeface="+mn-ea"/>
                <a:cs typeface="+mn-cs"/>
              </a:defRPr>
            </a:lvl1pPr>
            <a:lvl2pPr marL="742950" indent="-285750" algn="l" rtl="0" eaLnBrk="1" fontAlgn="base" hangingPunct="1">
              <a:spcBef>
                <a:spcPct val="20000"/>
              </a:spcBef>
              <a:spcAft>
                <a:spcPct val="0"/>
              </a:spcAft>
              <a:buChar char="–"/>
              <a:defRPr sz="2400">
                <a:solidFill>
                  <a:schemeClr val="accent5">
                    <a:lumMod val="75000"/>
                  </a:schemeClr>
                </a:solidFill>
                <a:latin typeface="+mn-lt"/>
              </a:defRPr>
            </a:lvl2pPr>
            <a:lvl3pPr marL="1143000" indent="-228600" algn="l" rtl="0" eaLnBrk="1" fontAlgn="base" hangingPunct="1">
              <a:spcBef>
                <a:spcPct val="20000"/>
              </a:spcBef>
              <a:spcAft>
                <a:spcPct val="0"/>
              </a:spcAft>
              <a:buChar char="•"/>
              <a:defRPr sz="2000">
                <a:solidFill>
                  <a:schemeClr val="accent5">
                    <a:lumMod val="75000"/>
                  </a:schemeClr>
                </a:solidFill>
                <a:latin typeface="+mn-lt"/>
              </a:defRPr>
            </a:lvl3pPr>
            <a:lvl4pPr marL="1600200" indent="-228600" algn="l" rtl="0" eaLnBrk="1" fontAlgn="base" hangingPunct="1">
              <a:spcBef>
                <a:spcPct val="20000"/>
              </a:spcBef>
              <a:spcAft>
                <a:spcPct val="0"/>
              </a:spcAft>
              <a:buChar char="–"/>
              <a:defRPr>
                <a:solidFill>
                  <a:schemeClr val="accent5">
                    <a:lumMod val="75000"/>
                  </a:schemeClr>
                </a:solidFill>
                <a:latin typeface="+mn-lt"/>
              </a:defRPr>
            </a:lvl4pPr>
            <a:lvl5pPr marL="2057400" indent="-228600" algn="l" rtl="0" eaLnBrk="1" fontAlgn="base" hangingPunct="1">
              <a:spcBef>
                <a:spcPct val="20000"/>
              </a:spcBef>
              <a:spcAft>
                <a:spcPct val="0"/>
              </a:spcAft>
              <a:buChar char="»"/>
              <a:defRPr>
                <a:solidFill>
                  <a:schemeClr val="accent5">
                    <a:lumMod val="75000"/>
                  </a:schemeClr>
                </a:solidFill>
                <a:latin typeface="+mn-lt"/>
              </a:defRPr>
            </a:lvl5pPr>
            <a:lvl6pPr marL="2514600" indent="-228600" algn="l" rtl="0" eaLnBrk="1" fontAlgn="base" hangingPunct="1">
              <a:spcBef>
                <a:spcPct val="20000"/>
              </a:spcBef>
              <a:spcAft>
                <a:spcPct val="0"/>
              </a:spcAft>
              <a:buChar char="»"/>
              <a:defRPr>
                <a:solidFill>
                  <a:srgbClr val="336699"/>
                </a:solidFill>
                <a:latin typeface="+mn-lt"/>
              </a:defRPr>
            </a:lvl6pPr>
            <a:lvl7pPr marL="2971800" indent="-228600" algn="l" rtl="0" eaLnBrk="1" fontAlgn="base" hangingPunct="1">
              <a:spcBef>
                <a:spcPct val="20000"/>
              </a:spcBef>
              <a:spcAft>
                <a:spcPct val="0"/>
              </a:spcAft>
              <a:buChar char="»"/>
              <a:defRPr>
                <a:solidFill>
                  <a:srgbClr val="336699"/>
                </a:solidFill>
                <a:latin typeface="+mn-lt"/>
              </a:defRPr>
            </a:lvl7pPr>
            <a:lvl8pPr marL="3429000" indent="-228600" algn="l" rtl="0" eaLnBrk="1" fontAlgn="base" hangingPunct="1">
              <a:spcBef>
                <a:spcPct val="20000"/>
              </a:spcBef>
              <a:spcAft>
                <a:spcPct val="0"/>
              </a:spcAft>
              <a:buChar char="»"/>
              <a:defRPr>
                <a:solidFill>
                  <a:srgbClr val="336699"/>
                </a:solidFill>
                <a:latin typeface="+mn-lt"/>
              </a:defRPr>
            </a:lvl8pPr>
            <a:lvl9pPr marL="3886200" indent="-228600" algn="l" rtl="0" eaLnBrk="1" fontAlgn="base" hangingPunct="1">
              <a:spcBef>
                <a:spcPct val="20000"/>
              </a:spcBef>
              <a:spcAft>
                <a:spcPct val="0"/>
              </a:spcAft>
              <a:buChar char="»"/>
              <a:defRPr>
                <a:solidFill>
                  <a:srgbClr val="336699"/>
                </a:solidFill>
                <a:latin typeface="+mn-lt"/>
              </a:defRPr>
            </a:lvl9pPr>
          </a:lstStyle>
          <a:p>
            <a:pPr>
              <a:buNone/>
            </a:pPr>
            <a:r>
              <a:rPr lang="en-US" sz="2600" b="1" dirty="0">
                <a:solidFill>
                  <a:prstClr val="black"/>
                </a:solidFill>
                <a:latin typeface="Garamond"/>
              </a:rPr>
              <a:t>In the event of a chemical spill:</a:t>
            </a:r>
          </a:p>
          <a:p>
            <a:pPr>
              <a:buClr>
                <a:srgbClr val="D9B247"/>
              </a:buClr>
              <a:buFont typeface="Wingdings" panose="05000000000000000000" pitchFamily="2" charset="2"/>
              <a:buChar char=""/>
            </a:pPr>
            <a:r>
              <a:rPr lang="en-US" sz="2400" dirty="0">
                <a:solidFill>
                  <a:prstClr val="black"/>
                </a:solidFill>
                <a:latin typeface="Garamond"/>
              </a:rPr>
              <a:t>Evacuate and prevent access to area</a:t>
            </a:r>
          </a:p>
          <a:p>
            <a:pPr>
              <a:buClr>
                <a:srgbClr val="D9B247"/>
              </a:buClr>
              <a:buFont typeface="Wingdings" panose="05000000000000000000" pitchFamily="2" charset="2"/>
              <a:buChar char=""/>
            </a:pPr>
            <a:r>
              <a:rPr lang="en-US" sz="2400" dirty="0">
                <a:solidFill>
                  <a:prstClr val="black"/>
                </a:solidFill>
                <a:latin typeface="Garamond"/>
              </a:rPr>
              <a:t>Notify the site administrator</a:t>
            </a:r>
          </a:p>
          <a:p>
            <a:pPr>
              <a:buClr>
                <a:srgbClr val="D9B247"/>
              </a:buClr>
              <a:buFont typeface="Wingdings" panose="05000000000000000000" pitchFamily="2" charset="2"/>
              <a:buChar char=""/>
            </a:pPr>
            <a:r>
              <a:rPr lang="en-US" sz="2400" dirty="0">
                <a:solidFill>
                  <a:prstClr val="black"/>
                </a:solidFill>
                <a:latin typeface="Garamond"/>
              </a:rPr>
              <a:t>Do not ask untrained individuals to clean up</a:t>
            </a:r>
          </a:p>
          <a:p>
            <a:pPr>
              <a:buClr>
                <a:srgbClr val="D9B247"/>
              </a:buClr>
              <a:buFont typeface="Wingdings" panose="05000000000000000000" pitchFamily="2" charset="2"/>
              <a:buChar char=""/>
            </a:pPr>
            <a:r>
              <a:rPr lang="en-US" sz="2400" dirty="0">
                <a:solidFill>
                  <a:prstClr val="black"/>
                </a:solidFill>
                <a:latin typeface="Garamond"/>
              </a:rPr>
              <a:t>Call the Safety Office (858) 627-7174</a:t>
            </a:r>
          </a:p>
          <a:p>
            <a:pPr>
              <a:buClr>
                <a:srgbClr val="D9B247"/>
              </a:buClr>
              <a:buFont typeface="Wingdings" panose="05000000000000000000" pitchFamily="2" charset="2"/>
              <a:buChar char=""/>
            </a:pPr>
            <a:r>
              <a:rPr lang="en-US" sz="2400" dirty="0">
                <a:solidFill>
                  <a:prstClr val="black"/>
                </a:solidFill>
                <a:latin typeface="Garamond"/>
              </a:rPr>
              <a:t>If after hours call School Police</a:t>
            </a:r>
          </a:p>
          <a:p>
            <a:pPr marL="0" indent="0">
              <a:buNone/>
            </a:pPr>
            <a:endParaRPr lang="en-US" dirty="0">
              <a:solidFill>
                <a:srgbClr val="AE9E7C">
                  <a:lumMod val="75000"/>
                </a:srgbClr>
              </a:solidFill>
              <a:latin typeface="Garamond"/>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50740" y="2992581"/>
            <a:ext cx="2969557" cy="245225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cxnSp>
        <p:nvCxnSpPr>
          <p:cNvPr id="5" name="Straight Connector 4"/>
          <p:cNvCxnSpPr/>
          <p:nvPr/>
        </p:nvCxnSpPr>
        <p:spPr>
          <a:xfrm>
            <a:off x="2802467" y="1876684"/>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9879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603" y="568037"/>
            <a:ext cx="6798735" cy="923804"/>
          </a:xfrm>
        </p:spPr>
        <p:txBody>
          <a:bodyPr/>
          <a:lstStyle/>
          <a:p>
            <a:r>
              <a:rPr lang="en-US" sz="4400" b="1" dirty="0"/>
              <a:t>Summary </a:t>
            </a:r>
          </a:p>
        </p:txBody>
      </p:sp>
      <p:sp>
        <p:nvSpPr>
          <p:cNvPr id="3" name="Content Placeholder 2"/>
          <p:cNvSpPr txBox="1">
            <a:spLocks/>
          </p:cNvSpPr>
          <p:nvPr/>
        </p:nvSpPr>
        <p:spPr>
          <a:xfrm>
            <a:off x="2324100" y="1741989"/>
            <a:ext cx="4052456" cy="4606857"/>
          </a:xfrm>
          <a:prstGeom prst="rect">
            <a:avLst/>
          </a:prstGeom>
        </p:spPr>
        <p:txBody>
          <a:bodyPr/>
          <a:lstStyle>
            <a:lvl1pPr marL="342900" indent="-342900" algn="l" rtl="0" eaLnBrk="1" fontAlgn="base" hangingPunct="1">
              <a:spcBef>
                <a:spcPct val="20000"/>
              </a:spcBef>
              <a:spcAft>
                <a:spcPct val="0"/>
              </a:spcAft>
              <a:buChar char="•"/>
              <a:defRPr sz="2800">
                <a:solidFill>
                  <a:schemeClr val="accent5">
                    <a:lumMod val="75000"/>
                  </a:schemeClr>
                </a:solidFill>
                <a:latin typeface="+mn-lt"/>
                <a:ea typeface="+mn-ea"/>
                <a:cs typeface="+mn-cs"/>
              </a:defRPr>
            </a:lvl1pPr>
            <a:lvl2pPr marL="742950" indent="-285750" algn="l" rtl="0" eaLnBrk="1" fontAlgn="base" hangingPunct="1">
              <a:spcBef>
                <a:spcPct val="20000"/>
              </a:spcBef>
              <a:spcAft>
                <a:spcPct val="0"/>
              </a:spcAft>
              <a:buChar char="–"/>
              <a:defRPr sz="2400">
                <a:solidFill>
                  <a:schemeClr val="accent5">
                    <a:lumMod val="75000"/>
                  </a:schemeClr>
                </a:solidFill>
                <a:latin typeface="+mn-lt"/>
              </a:defRPr>
            </a:lvl2pPr>
            <a:lvl3pPr marL="1143000" indent="-228600" algn="l" rtl="0" eaLnBrk="1" fontAlgn="base" hangingPunct="1">
              <a:spcBef>
                <a:spcPct val="20000"/>
              </a:spcBef>
              <a:spcAft>
                <a:spcPct val="0"/>
              </a:spcAft>
              <a:buChar char="•"/>
              <a:defRPr sz="2000">
                <a:solidFill>
                  <a:schemeClr val="accent5">
                    <a:lumMod val="75000"/>
                  </a:schemeClr>
                </a:solidFill>
                <a:latin typeface="+mn-lt"/>
              </a:defRPr>
            </a:lvl3pPr>
            <a:lvl4pPr marL="1600200" indent="-228600" algn="l" rtl="0" eaLnBrk="1" fontAlgn="base" hangingPunct="1">
              <a:spcBef>
                <a:spcPct val="20000"/>
              </a:spcBef>
              <a:spcAft>
                <a:spcPct val="0"/>
              </a:spcAft>
              <a:buChar char="–"/>
              <a:defRPr>
                <a:solidFill>
                  <a:schemeClr val="accent5">
                    <a:lumMod val="75000"/>
                  </a:schemeClr>
                </a:solidFill>
                <a:latin typeface="+mn-lt"/>
              </a:defRPr>
            </a:lvl4pPr>
            <a:lvl5pPr marL="2057400" indent="-228600" algn="l" rtl="0" eaLnBrk="1" fontAlgn="base" hangingPunct="1">
              <a:spcBef>
                <a:spcPct val="20000"/>
              </a:spcBef>
              <a:spcAft>
                <a:spcPct val="0"/>
              </a:spcAft>
              <a:buChar char="»"/>
              <a:defRPr>
                <a:solidFill>
                  <a:schemeClr val="accent5">
                    <a:lumMod val="75000"/>
                  </a:schemeClr>
                </a:solidFill>
                <a:latin typeface="+mn-lt"/>
              </a:defRPr>
            </a:lvl5pPr>
            <a:lvl6pPr marL="2514600" indent="-228600" algn="l" rtl="0" eaLnBrk="1" fontAlgn="base" hangingPunct="1">
              <a:spcBef>
                <a:spcPct val="20000"/>
              </a:spcBef>
              <a:spcAft>
                <a:spcPct val="0"/>
              </a:spcAft>
              <a:buChar char="»"/>
              <a:defRPr>
                <a:solidFill>
                  <a:srgbClr val="336699"/>
                </a:solidFill>
                <a:latin typeface="+mn-lt"/>
              </a:defRPr>
            </a:lvl6pPr>
            <a:lvl7pPr marL="2971800" indent="-228600" algn="l" rtl="0" eaLnBrk="1" fontAlgn="base" hangingPunct="1">
              <a:spcBef>
                <a:spcPct val="20000"/>
              </a:spcBef>
              <a:spcAft>
                <a:spcPct val="0"/>
              </a:spcAft>
              <a:buChar char="»"/>
              <a:defRPr>
                <a:solidFill>
                  <a:srgbClr val="336699"/>
                </a:solidFill>
                <a:latin typeface="+mn-lt"/>
              </a:defRPr>
            </a:lvl7pPr>
            <a:lvl8pPr marL="3429000" indent="-228600" algn="l" rtl="0" eaLnBrk="1" fontAlgn="base" hangingPunct="1">
              <a:spcBef>
                <a:spcPct val="20000"/>
              </a:spcBef>
              <a:spcAft>
                <a:spcPct val="0"/>
              </a:spcAft>
              <a:buChar char="»"/>
              <a:defRPr>
                <a:solidFill>
                  <a:srgbClr val="336699"/>
                </a:solidFill>
                <a:latin typeface="+mn-lt"/>
              </a:defRPr>
            </a:lvl8pPr>
            <a:lvl9pPr marL="3886200" indent="-228600" algn="l" rtl="0" eaLnBrk="1" fontAlgn="base" hangingPunct="1">
              <a:spcBef>
                <a:spcPct val="20000"/>
              </a:spcBef>
              <a:spcAft>
                <a:spcPct val="0"/>
              </a:spcAft>
              <a:buChar char="»"/>
              <a:defRPr>
                <a:solidFill>
                  <a:srgbClr val="336699"/>
                </a:solidFill>
                <a:latin typeface="+mn-lt"/>
              </a:defRPr>
            </a:lvl9pPr>
          </a:lstStyle>
          <a:p>
            <a:pPr>
              <a:buClr>
                <a:srgbClr val="D9B247"/>
              </a:buClr>
              <a:buFont typeface="Wingdings" panose="05000000000000000000" pitchFamily="2" charset="2"/>
              <a:buChar char="¬"/>
            </a:pPr>
            <a:r>
              <a:rPr lang="en-US" sz="2600" dirty="0">
                <a:solidFill>
                  <a:prstClr val="black"/>
                </a:solidFill>
                <a:latin typeface="Garamond"/>
              </a:rPr>
              <a:t>Wear personal protective equipment </a:t>
            </a:r>
          </a:p>
          <a:p>
            <a:pPr>
              <a:buClr>
                <a:srgbClr val="D9B247"/>
              </a:buClr>
              <a:buFont typeface="Wingdings" panose="05000000000000000000" pitchFamily="2" charset="2"/>
              <a:buChar char="¬"/>
            </a:pPr>
            <a:r>
              <a:rPr lang="en-US" sz="2600" dirty="0">
                <a:solidFill>
                  <a:prstClr val="black"/>
                </a:solidFill>
                <a:latin typeface="Garamond"/>
              </a:rPr>
              <a:t>Understand labeling requirements</a:t>
            </a:r>
          </a:p>
          <a:p>
            <a:pPr>
              <a:buClr>
                <a:srgbClr val="D9B247"/>
              </a:buClr>
              <a:buFont typeface="Wingdings" panose="05000000000000000000" pitchFamily="2" charset="2"/>
              <a:buChar char="¬"/>
            </a:pPr>
            <a:r>
              <a:rPr lang="en-US" sz="2600" dirty="0">
                <a:solidFill>
                  <a:prstClr val="black"/>
                </a:solidFill>
                <a:latin typeface="Garamond"/>
              </a:rPr>
              <a:t>Know storage and waste requirements </a:t>
            </a:r>
          </a:p>
          <a:p>
            <a:pPr>
              <a:buClr>
                <a:srgbClr val="D9B247"/>
              </a:buClr>
              <a:buFont typeface="Wingdings" panose="05000000000000000000" pitchFamily="2" charset="2"/>
              <a:buChar char="¬"/>
            </a:pPr>
            <a:r>
              <a:rPr lang="en-US" sz="2600" dirty="0">
                <a:solidFill>
                  <a:prstClr val="black"/>
                </a:solidFill>
                <a:latin typeface="Garamond"/>
              </a:rPr>
              <a:t>Know what to do in an emergency</a:t>
            </a:r>
          </a:p>
          <a:p>
            <a:pPr>
              <a:buClr>
                <a:srgbClr val="D9B247"/>
              </a:buClr>
              <a:buFont typeface="Wingdings" panose="05000000000000000000" pitchFamily="2" charset="2"/>
              <a:buChar char="¬"/>
            </a:pPr>
            <a:r>
              <a:rPr lang="en-US" sz="2600" dirty="0">
                <a:solidFill>
                  <a:prstClr val="black"/>
                </a:solidFill>
                <a:latin typeface="Garamond"/>
              </a:rPr>
              <a:t>Understand and follow the safety rules</a:t>
            </a:r>
          </a:p>
        </p:txBody>
      </p:sp>
      <p:cxnSp>
        <p:nvCxnSpPr>
          <p:cNvPr id="5" name="Straight Connector 4"/>
          <p:cNvCxnSpPr/>
          <p:nvPr/>
        </p:nvCxnSpPr>
        <p:spPr>
          <a:xfrm>
            <a:off x="2802467" y="1616914"/>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314" y="2504210"/>
            <a:ext cx="2805379" cy="2798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87674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600" b="1" dirty="0" smtClean="0">
                <a:solidFill>
                  <a:schemeClr val="bg1"/>
                </a:solidFill>
              </a:rPr>
              <a:t>Topic 4</a:t>
            </a:r>
            <a:endParaRPr lang="en-US" sz="6600" b="1" dirty="0">
              <a:solidFill>
                <a:schemeClr val="bg1"/>
              </a:solidFill>
            </a:endParaRPr>
          </a:p>
        </p:txBody>
      </p:sp>
      <p:sp>
        <p:nvSpPr>
          <p:cNvPr id="5" name="Subtitle 4"/>
          <p:cNvSpPr>
            <a:spLocks noGrp="1"/>
          </p:cNvSpPr>
          <p:nvPr>
            <p:ph type="subTitle" idx="1"/>
          </p:nvPr>
        </p:nvSpPr>
        <p:spPr/>
        <p:txBody>
          <a:bodyPr anchor="ctr"/>
          <a:lstStyle/>
          <a:p>
            <a:r>
              <a:rPr lang="en-US" sz="4800" b="1" dirty="0" smtClean="0">
                <a:solidFill>
                  <a:schemeClr val="bg1"/>
                </a:solidFill>
              </a:rPr>
              <a:t>Fire Extinguishers</a:t>
            </a:r>
            <a:endParaRPr lang="en-US" sz="4800" b="1" dirty="0">
              <a:solidFill>
                <a:schemeClr val="bg1"/>
              </a:solidFill>
            </a:endParaRPr>
          </a:p>
        </p:txBody>
      </p:sp>
    </p:spTree>
    <p:extLst>
      <p:ext uri="{BB962C8B-B14F-4D97-AF65-F5344CB8AC3E}">
        <p14:creationId xmlns:p14="http://schemas.microsoft.com/office/powerpoint/2010/main" val="3849707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09800" y="914401"/>
            <a:ext cx="7772400" cy="1470025"/>
          </a:xfrm>
        </p:spPr>
        <p:txBody>
          <a:bodyPr/>
          <a:lstStyle/>
          <a:p>
            <a:pPr eaLnBrk="1" hangingPunct="1"/>
            <a:r>
              <a:rPr lang="en-US" altLang="en-US" b="1" smtClean="0"/>
              <a:t>Fire Extinguisher</a:t>
            </a:r>
          </a:p>
        </p:txBody>
      </p:sp>
      <p:sp>
        <p:nvSpPr>
          <p:cNvPr id="4099" name="Rectangle 3"/>
          <p:cNvSpPr>
            <a:spLocks noGrp="1" noChangeArrowheads="1"/>
          </p:cNvSpPr>
          <p:nvPr>
            <p:ph type="subTitle" idx="1"/>
          </p:nvPr>
        </p:nvSpPr>
        <p:spPr>
          <a:xfrm>
            <a:off x="2895600" y="4495800"/>
            <a:ext cx="6400800" cy="984250"/>
          </a:xfrm>
        </p:spPr>
        <p:txBody>
          <a:bodyPr anchor="ctr"/>
          <a:lstStyle/>
          <a:p>
            <a:pPr eaLnBrk="1" hangingPunct="1"/>
            <a:r>
              <a:rPr lang="en-US" altLang="en-US" b="1" dirty="0" smtClean="0">
                <a:solidFill>
                  <a:srgbClr val="FF0000"/>
                </a:solidFill>
              </a:rPr>
              <a:t>Monthly Inspection</a:t>
            </a:r>
          </a:p>
        </p:txBody>
      </p:sp>
      <p:pic>
        <p:nvPicPr>
          <p:cNvPr id="4100" name="Picture 7" descr="j0340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6" y="2362201"/>
            <a:ext cx="15716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4523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6" descr="P7260035"/>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7010400" y="3581401"/>
            <a:ext cx="2611438" cy="277812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47" name="Rectangle 2"/>
          <p:cNvSpPr>
            <a:spLocks noGrp="1" noChangeArrowheads="1"/>
          </p:cNvSpPr>
          <p:nvPr>
            <p:ph type="title"/>
          </p:nvPr>
        </p:nvSpPr>
        <p:spPr/>
        <p:txBody>
          <a:bodyPr/>
          <a:lstStyle/>
          <a:p>
            <a:pPr eaLnBrk="1" hangingPunct="1"/>
            <a:r>
              <a:rPr lang="en-US" altLang="en-US" smtClean="0"/>
              <a:t>Location &amp; Access</a:t>
            </a:r>
          </a:p>
        </p:txBody>
      </p:sp>
      <p:pic>
        <p:nvPicPr>
          <p:cNvPr id="6149" name="Picture 4" descr="P502000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09800" y="3692526"/>
            <a:ext cx="3581400" cy="268922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Line 12"/>
          <p:cNvSpPr>
            <a:spLocks noChangeShapeType="1"/>
          </p:cNvSpPr>
          <p:nvPr/>
        </p:nvSpPr>
        <p:spPr bwMode="auto">
          <a:xfrm>
            <a:off x="7010400" y="3581400"/>
            <a:ext cx="2667000" cy="2743200"/>
          </a:xfrm>
          <a:prstGeom prst="line">
            <a:avLst/>
          </a:prstGeom>
          <a:noFill/>
          <a:ln w="698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sp>
        <p:nvSpPr>
          <p:cNvPr id="6150" name="Line 13"/>
          <p:cNvSpPr>
            <a:spLocks noChangeShapeType="1"/>
          </p:cNvSpPr>
          <p:nvPr/>
        </p:nvSpPr>
        <p:spPr bwMode="auto">
          <a:xfrm flipV="1">
            <a:off x="6934200" y="3581400"/>
            <a:ext cx="2687638" cy="2743200"/>
          </a:xfrm>
          <a:prstGeom prst="line">
            <a:avLst/>
          </a:prstGeom>
          <a:noFill/>
          <a:ln w="698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sp>
        <p:nvSpPr>
          <p:cNvPr id="2" name="Rectangle: Rounded Corners 1">
            <a:extLst/>
          </p:cNvPr>
          <p:cNvSpPr/>
          <p:nvPr/>
        </p:nvSpPr>
        <p:spPr bwMode="auto">
          <a:xfrm>
            <a:off x="6553200" y="1676400"/>
            <a:ext cx="2971800" cy="1600200"/>
          </a:xfrm>
          <a:prstGeom prst="roundRect">
            <a:avLst/>
          </a:prstGeom>
          <a:solidFill>
            <a:srgbClr val="FFFF66"/>
          </a:solidFill>
          <a:ln w="76200" cap="flat" cmpd="thickThin" algn="ctr">
            <a:solidFill>
              <a:srgbClr val="C00000"/>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Arial" panose="020B0604020202020204" pitchFamily="34" charset="0"/>
              </a:rPr>
              <a:t>Verify the fire extinguishers are in their intended location and are not blocked or covered</a:t>
            </a:r>
          </a:p>
        </p:txBody>
      </p:sp>
      <p:sp>
        <p:nvSpPr>
          <p:cNvPr id="10" name="Content Placeholder 2"/>
          <p:cNvSpPr txBox="1">
            <a:spLocks/>
          </p:cNvSpPr>
          <p:nvPr/>
        </p:nvSpPr>
        <p:spPr>
          <a:xfrm>
            <a:off x="3997326" y="2117725"/>
            <a:ext cx="779463" cy="717550"/>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#1</a:t>
            </a:r>
            <a:endParaRPr lang="en-US" sz="3200" dirty="0">
              <a:solidFill>
                <a:srgbClr val="DADADA">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094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Examples of</a:t>
            </a:r>
            <a:br>
              <a:rPr lang="en-US" dirty="0" smtClean="0"/>
            </a:br>
            <a:r>
              <a:rPr lang="en-US" sz="3600" b="1" dirty="0" smtClean="0"/>
              <a:t>Serious Injury, Minor Injury, Non-Injury &amp; Hazard</a:t>
            </a:r>
            <a:endParaRPr lang="en-US" sz="3600" b="1" dirty="0"/>
          </a:p>
        </p:txBody>
      </p:sp>
      <p:sp>
        <p:nvSpPr>
          <p:cNvPr id="5" name="Text Placeholder 4"/>
          <p:cNvSpPr>
            <a:spLocks noGrp="1"/>
          </p:cNvSpPr>
          <p:nvPr>
            <p:ph type="body" idx="1"/>
          </p:nvPr>
        </p:nvSpPr>
        <p:spPr/>
        <p:txBody>
          <a:bodyPr>
            <a:normAutofit/>
          </a:bodyPr>
          <a:lstStyle/>
          <a:p>
            <a:r>
              <a:rPr lang="en-US" sz="3600" dirty="0" smtClean="0"/>
              <a:t>Serious Injury</a:t>
            </a:r>
            <a:endParaRPr lang="en-US" sz="3600" dirty="0"/>
          </a:p>
        </p:txBody>
      </p:sp>
      <p:sp>
        <p:nvSpPr>
          <p:cNvPr id="6" name="Content Placeholder 5"/>
          <p:cNvSpPr>
            <a:spLocks noGrp="1"/>
          </p:cNvSpPr>
          <p:nvPr>
            <p:ph sz="half" idx="2"/>
          </p:nvPr>
        </p:nvSpPr>
        <p:spPr>
          <a:xfrm>
            <a:off x="1069848" y="3019244"/>
            <a:ext cx="4754880" cy="3015795"/>
          </a:xfrm>
        </p:spPr>
        <p:txBody>
          <a:bodyPr>
            <a:normAutofit/>
          </a:bodyPr>
          <a:lstStyle/>
          <a:p>
            <a:pPr marL="0" indent="0">
              <a:buNone/>
            </a:pPr>
            <a:r>
              <a:rPr lang="en-US" sz="2800" dirty="0" smtClean="0"/>
              <a:t>Teacher hospitalized </a:t>
            </a:r>
            <a:r>
              <a:rPr lang="en-US" sz="2800" dirty="0"/>
              <a:t>when they fall off ladder while </a:t>
            </a:r>
            <a:r>
              <a:rPr lang="en-US" sz="2800" dirty="0" smtClean="0"/>
              <a:t>hanging artwork causing </a:t>
            </a:r>
            <a:r>
              <a:rPr lang="en-US" sz="2800" dirty="0"/>
              <a:t>broken bones</a:t>
            </a:r>
          </a:p>
        </p:txBody>
      </p:sp>
      <p:sp>
        <p:nvSpPr>
          <p:cNvPr id="7" name="Text Placeholder 6"/>
          <p:cNvSpPr>
            <a:spLocks noGrp="1"/>
          </p:cNvSpPr>
          <p:nvPr>
            <p:ph type="body" sz="quarter" idx="3"/>
          </p:nvPr>
        </p:nvSpPr>
        <p:spPr/>
        <p:txBody>
          <a:bodyPr>
            <a:normAutofit/>
          </a:bodyPr>
          <a:lstStyle/>
          <a:p>
            <a:r>
              <a:rPr lang="en-US" sz="3600" dirty="0" smtClean="0"/>
              <a:t>Minor Injury</a:t>
            </a:r>
            <a:endParaRPr lang="en-US" sz="3600" dirty="0"/>
          </a:p>
        </p:txBody>
      </p:sp>
      <p:sp>
        <p:nvSpPr>
          <p:cNvPr id="8" name="Content Placeholder 7"/>
          <p:cNvSpPr>
            <a:spLocks noGrp="1"/>
          </p:cNvSpPr>
          <p:nvPr>
            <p:ph sz="quarter" idx="4"/>
          </p:nvPr>
        </p:nvSpPr>
        <p:spPr>
          <a:xfrm>
            <a:off x="6364224" y="3019244"/>
            <a:ext cx="4754880" cy="3015796"/>
          </a:xfrm>
        </p:spPr>
        <p:txBody>
          <a:bodyPr>
            <a:normAutofit/>
          </a:bodyPr>
          <a:lstStyle/>
          <a:p>
            <a:pPr marL="0" indent="0">
              <a:buNone/>
            </a:pPr>
            <a:r>
              <a:rPr lang="en-US" sz="2800" dirty="0" smtClean="0"/>
              <a:t>Employee </a:t>
            </a:r>
            <a:r>
              <a:rPr lang="en-US" sz="2800" dirty="0"/>
              <a:t>missteps while descending </a:t>
            </a:r>
            <a:r>
              <a:rPr lang="en-US" sz="2800" dirty="0" smtClean="0"/>
              <a:t>step ladder </a:t>
            </a:r>
            <a:r>
              <a:rPr lang="en-US" sz="2800" dirty="0"/>
              <a:t>and twist ankle</a:t>
            </a:r>
          </a:p>
        </p:txBody>
      </p:sp>
    </p:spTree>
    <p:extLst>
      <p:ext uri="{BB962C8B-B14F-4D97-AF65-F5344CB8AC3E}">
        <p14:creationId xmlns:p14="http://schemas.microsoft.com/office/powerpoint/2010/main" val="1457465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Visual Inspection</a:t>
            </a:r>
          </a:p>
        </p:txBody>
      </p:sp>
      <p:pic>
        <p:nvPicPr>
          <p:cNvPr id="8196" name="Picture 4" descr="P5230021"/>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l="4879" t="6500" r="12194"/>
          <a:stretch/>
        </p:blipFill>
        <p:spPr>
          <a:xfrm>
            <a:off x="6172200" y="1828800"/>
            <a:ext cx="2590800" cy="219233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7" name="Picture 6" descr="P5230022"/>
          <p:cNvPicPr>
            <a:picLocks noGrp="1" noChangeAspect="1" noChangeArrowheads="1"/>
          </p:cNvPicPr>
          <p:nvPr>
            <p:ph sz="quarter" idx="3"/>
          </p:nvPr>
        </p:nvPicPr>
        <p:blipFill rotWithShape="1">
          <a:blip r:embed="rId4" cstate="print">
            <a:extLst>
              <a:ext uri="{28A0092B-C50C-407E-A947-70E740481C1C}">
                <a14:useLocalDpi xmlns:a14="http://schemas.microsoft.com/office/drawing/2010/main" val="0"/>
              </a:ext>
            </a:extLst>
          </a:blip>
          <a:srcRect l="4964" r="13133"/>
          <a:stretch/>
        </p:blipFill>
        <p:spPr>
          <a:xfrm>
            <a:off x="6172200" y="4191001"/>
            <a:ext cx="2590801" cy="230187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Oval 8"/>
          <p:cNvSpPr>
            <a:spLocks noChangeArrowheads="1"/>
          </p:cNvSpPr>
          <p:nvPr/>
        </p:nvSpPr>
        <p:spPr bwMode="auto">
          <a:xfrm>
            <a:off x="7010400" y="2057400"/>
            <a:ext cx="914400" cy="990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defTabSz="914400" fontAlgn="base">
              <a:spcBef>
                <a:spcPct val="0"/>
              </a:spcBef>
              <a:spcAft>
                <a:spcPct val="0"/>
              </a:spcAft>
              <a:buClrTx/>
              <a:buSzTx/>
              <a:buNone/>
            </a:pPr>
            <a:endParaRPr lang="en-US" altLang="en-US" sz="1800">
              <a:solidFill>
                <a:srgbClr val="FFFFFF"/>
              </a:solidFill>
              <a:latin typeface="Arial" panose="020B0604020202020204" pitchFamily="34" charset="0"/>
              <a:cs typeface="Arial" panose="020B0604020202020204" pitchFamily="34" charset="0"/>
            </a:endParaRPr>
          </a:p>
          <a:p>
            <a:pPr algn="ctr" defTabSz="914400" fontAlgn="base">
              <a:spcBef>
                <a:spcPct val="0"/>
              </a:spcBef>
              <a:spcAft>
                <a:spcPct val="0"/>
              </a:spcAft>
              <a:buClrTx/>
              <a:buSzTx/>
              <a:buNone/>
            </a:pPr>
            <a:endParaRPr lang="en-US" altLang="en-US" sz="1800">
              <a:solidFill>
                <a:srgbClr val="FFFFFF"/>
              </a:solidFill>
              <a:latin typeface="Arial" panose="020B0604020202020204" pitchFamily="34" charset="0"/>
              <a:cs typeface="Arial" panose="020B0604020202020204" pitchFamily="34" charset="0"/>
            </a:endParaRPr>
          </a:p>
          <a:p>
            <a:pPr algn="ctr" defTabSz="914400" fontAlgn="base">
              <a:spcBef>
                <a:spcPct val="0"/>
              </a:spcBef>
              <a:spcAft>
                <a:spcPct val="0"/>
              </a:spcAft>
              <a:buClrTx/>
              <a:buSzTx/>
              <a:buNone/>
            </a:pPr>
            <a:endParaRPr lang="en-US" altLang="en-US" sz="1800">
              <a:solidFill>
                <a:srgbClr val="FFFFFF"/>
              </a:solidFill>
              <a:latin typeface="Arial" panose="020B0604020202020204" pitchFamily="34" charset="0"/>
              <a:cs typeface="Arial" panose="020B0604020202020204" pitchFamily="34" charset="0"/>
            </a:endParaRPr>
          </a:p>
        </p:txBody>
      </p:sp>
      <p:sp>
        <p:nvSpPr>
          <p:cNvPr id="5129" name="Line 9">
            <a:extLst/>
          </p:cNvPr>
          <p:cNvSpPr>
            <a:spLocks noChangeShapeType="1"/>
          </p:cNvSpPr>
          <p:nvPr/>
        </p:nvSpPr>
        <p:spPr bwMode="auto">
          <a:xfrm flipV="1">
            <a:off x="4495800" y="2743200"/>
            <a:ext cx="2438400" cy="11430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dirty="0">
              <a:solidFill>
                <a:srgbClr val="FFFFFF"/>
              </a:solidFill>
              <a:highlight>
                <a:srgbClr val="FFFF00"/>
              </a:highlight>
              <a:latin typeface="Verdana" panose="020B0604030504040204" pitchFamily="34" charset="0"/>
              <a:cs typeface="Arial" panose="020B0604020202020204" pitchFamily="34" charset="0"/>
            </a:endParaRPr>
          </a:p>
        </p:txBody>
      </p:sp>
      <p:sp>
        <p:nvSpPr>
          <p:cNvPr id="8199" name="Oval 10"/>
          <p:cNvSpPr>
            <a:spLocks noChangeArrowheads="1"/>
          </p:cNvSpPr>
          <p:nvPr/>
        </p:nvSpPr>
        <p:spPr bwMode="auto">
          <a:xfrm>
            <a:off x="6934200" y="4495800"/>
            <a:ext cx="685800" cy="9906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eaLnBrk="0" fontAlgn="base" hangingPunct="0">
              <a:spcBef>
                <a:spcPct val="0"/>
              </a:spcBef>
              <a:spcAft>
                <a:spcPct val="0"/>
              </a:spcAft>
              <a:buClrTx/>
              <a:buSzTx/>
              <a:buNone/>
            </a:pPr>
            <a:endParaRPr lang="en-US" altLang="en-US" sz="1800">
              <a:solidFill>
                <a:srgbClr val="FFFFFF"/>
              </a:solidFill>
              <a:cs typeface="Arial" panose="020B0604020202020204" pitchFamily="34" charset="0"/>
            </a:endParaRPr>
          </a:p>
        </p:txBody>
      </p:sp>
      <p:sp>
        <p:nvSpPr>
          <p:cNvPr id="8200" name="Line 11"/>
          <p:cNvSpPr>
            <a:spLocks noChangeShapeType="1"/>
          </p:cNvSpPr>
          <p:nvPr/>
        </p:nvSpPr>
        <p:spPr bwMode="auto">
          <a:xfrm>
            <a:off x="4419600" y="4267200"/>
            <a:ext cx="2362200" cy="8382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sp>
        <p:nvSpPr>
          <p:cNvPr id="2" name="Trapezoid 1"/>
          <p:cNvSpPr/>
          <p:nvPr/>
        </p:nvSpPr>
        <p:spPr bwMode="auto">
          <a:xfrm>
            <a:off x="2209800" y="3886200"/>
            <a:ext cx="3048000" cy="2286000"/>
          </a:xfrm>
          <a:prstGeom prst="trapezoid">
            <a:avLst/>
          </a:prstGeom>
          <a:solidFill>
            <a:srgbClr val="FFFF66"/>
          </a:solidFill>
          <a:ln w="82550" cap="flat" cmpd="thickThin" algn="ctr">
            <a:solidFill>
              <a:srgbClr val="C00000"/>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en-US" sz="1900" b="1"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Inspect safety seals &amp; tamper indicators to ensure they are not broken or missing</a:t>
            </a:r>
          </a:p>
        </p:txBody>
      </p:sp>
    </p:spTree>
    <p:extLst>
      <p:ext uri="{BB962C8B-B14F-4D97-AF65-F5344CB8AC3E}">
        <p14:creationId xmlns:p14="http://schemas.microsoft.com/office/powerpoint/2010/main" val="42889298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
          <p:cNvSpPr>
            <a:spLocks noGrp="1" noChangeArrowheads="1"/>
          </p:cNvSpPr>
          <p:nvPr>
            <p:ph type="title"/>
          </p:nvPr>
        </p:nvSpPr>
        <p:spPr/>
        <p:txBody>
          <a:bodyPr/>
          <a:lstStyle/>
          <a:p>
            <a:pPr eaLnBrk="1" hangingPunct="1"/>
            <a:r>
              <a:rPr lang="en-US" altLang="en-US" smtClean="0"/>
              <a:t>Visual Inspection</a:t>
            </a:r>
          </a:p>
        </p:txBody>
      </p:sp>
      <p:pic>
        <p:nvPicPr>
          <p:cNvPr id="10243" name="Picture 4" descr="P523002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t="8337" r="10417"/>
          <a:stretch>
            <a:fillRect/>
          </a:stretch>
        </p:blipFill>
        <p:spPr>
          <a:xfrm>
            <a:off x="2209800" y="3506789"/>
            <a:ext cx="3276600" cy="2516187"/>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Oval 7"/>
          <p:cNvSpPr>
            <a:spLocks noChangeArrowheads="1"/>
          </p:cNvSpPr>
          <p:nvPr/>
        </p:nvSpPr>
        <p:spPr bwMode="auto">
          <a:xfrm>
            <a:off x="3810000" y="4572000"/>
            <a:ext cx="990600" cy="990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eaLnBrk="0" fontAlgn="base" hangingPunct="0">
              <a:spcBef>
                <a:spcPct val="0"/>
              </a:spcBef>
              <a:spcAft>
                <a:spcPct val="0"/>
              </a:spcAft>
              <a:buClrTx/>
              <a:buSzTx/>
              <a:buNone/>
            </a:pPr>
            <a:endParaRPr lang="en-US" altLang="en-US" sz="1800">
              <a:solidFill>
                <a:srgbClr val="FFFFFF"/>
              </a:solidFill>
              <a:cs typeface="Arial" panose="020B0604020202020204" pitchFamily="34" charset="0"/>
            </a:endParaRPr>
          </a:p>
        </p:txBody>
      </p:sp>
      <p:sp>
        <p:nvSpPr>
          <p:cNvPr id="10245" name="Line 8"/>
          <p:cNvSpPr>
            <a:spLocks noChangeShapeType="1"/>
          </p:cNvSpPr>
          <p:nvPr/>
        </p:nvSpPr>
        <p:spPr bwMode="auto">
          <a:xfrm flipH="1">
            <a:off x="4419600" y="2590800"/>
            <a:ext cx="609600" cy="19812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pic>
        <p:nvPicPr>
          <p:cNvPr id="10247" name="Picture 14" descr="P523000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4" r="4545"/>
          <a:stretch/>
        </p:blipFill>
        <p:spPr bwMode="auto">
          <a:xfrm>
            <a:off x="6629400" y="3530600"/>
            <a:ext cx="3124200" cy="251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Parallelogram 1"/>
          <p:cNvSpPr/>
          <p:nvPr/>
        </p:nvSpPr>
        <p:spPr bwMode="auto">
          <a:xfrm>
            <a:off x="6629400" y="2057400"/>
            <a:ext cx="1562100" cy="1295400"/>
          </a:xfrm>
          <a:prstGeom prst="parallelogram">
            <a:avLst/>
          </a:prstGeom>
          <a:solidFill>
            <a:srgbClr val="FFFF66"/>
          </a:solidFill>
          <a:ln w="8890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sz="2000"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Is the pin in place?</a:t>
            </a:r>
          </a:p>
        </p:txBody>
      </p:sp>
    </p:spTree>
    <p:extLst>
      <p:ext uri="{BB962C8B-B14F-4D97-AF65-F5344CB8AC3E}">
        <p14:creationId xmlns:p14="http://schemas.microsoft.com/office/powerpoint/2010/main" val="27377562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Indicator Gauge</a:t>
            </a:r>
          </a:p>
        </p:txBody>
      </p:sp>
      <p:pic>
        <p:nvPicPr>
          <p:cNvPr id="12291" name="Picture 4" descr="P52300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1" y="4267201"/>
            <a:ext cx="2568575" cy="1927225"/>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ounded Rectangle 1"/>
          <p:cNvSpPr/>
          <p:nvPr/>
        </p:nvSpPr>
        <p:spPr bwMode="auto">
          <a:xfrm>
            <a:off x="2667000" y="3124200"/>
            <a:ext cx="2895600" cy="1752600"/>
          </a:xfrm>
          <a:prstGeom prst="roundRect">
            <a:avLst/>
          </a:prstGeom>
          <a:solidFill>
            <a:srgbClr val="FFFF66"/>
          </a:solidFill>
          <a:ln w="8255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sz="2000"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Make sure the pressure gauge is in the operable range </a:t>
            </a:r>
            <a:r>
              <a:rPr lang="en-US" sz="2400" dirty="0">
                <a:solidFill>
                  <a:srgbClr val="006600"/>
                </a:solidFill>
                <a:latin typeface="Segoe UI Black" panose="020B0A02040204020203" pitchFamily="34" charset="0"/>
                <a:ea typeface="Segoe UI Black" panose="020B0A02040204020203" pitchFamily="34" charset="0"/>
                <a:cs typeface="Segoe UI Black" panose="020B0A02040204020203" pitchFamily="34" charset="0"/>
              </a:rPr>
              <a:t>“Green Zone”</a:t>
            </a:r>
          </a:p>
        </p:txBody>
      </p:sp>
      <p:sp>
        <p:nvSpPr>
          <p:cNvPr id="5" name="Oval 4"/>
          <p:cNvSpPr/>
          <p:nvPr/>
        </p:nvSpPr>
        <p:spPr bwMode="auto">
          <a:xfrm>
            <a:off x="7010400" y="1676400"/>
            <a:ext cx="2286000" cy="2133600"/>
          </a:xfrm>
          <a:prstGeom prst="ellipse">
            <a:avLst/>
          </a:prstGeom>
          <a:blipFill>
            <a:blip r:embed="rId4"/>
            <a:stretch>
              <a:fillRect/>
            </a:stretch>
          </a:blip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defTabSz="914400" eaLnBrk="0" fontAlgn="base" hangingPunct="0">
              <a:spcBef>
                <a:spcPct val="0"/>
              </a:spcBef>
              <a:spcAft>
                <a:spcPct val="0"/>
              </a:spcAft>
              <a:defRPr/>
            </a:pPr>
            <a:endParaRPr lang="en-US">
              <a:solidFill>
                <a:srgbClr val="FFFFFF"/>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4811729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Physical Condition</a:t>
            </a:r>
          </a:p>
        </p:txBody>
      </p:sp>
      <p:sp>
        <p:nvSpPr>
          <p:cNvPr id="14339" name="Rectangle 3"/>
          <p:cNvSpPr>
            <a:spLocks noGrp="1" noChangeArrowheads="1"/>
          </p:cNvSpPr>
          <p:nvPr>
            <p:ph type="body" sz="half" idx="1"/>
          </p:nvPr>
        </p:nvSpPr>
        <p:spPr>
          <a:xfrm>
            <a:off x="2057400" y="1960563"/>
            <a:ext cx="4038600" cy="1446212"/>
          </a:xfrm>
        </p:spPr>
        <p:txBody>
          <a:bodyPr/>
          <a:lstStyle/>
          <a:p>
            <a:pPr eaLnBrk="1" hangingPunct="1">
              <a:buFont typeface="Wingdings" panose="05000000000000000000" pitchFamily="2" charset="2"/>
              <a:buNone/>
            </a:pPr>
            <a:r>
              <a:rPr lang="en-US" altLang="en-US" sz="2400"/>
              <a:t>	</a:t>
            </a:r>
            <a:r>
              <a:rPr lang="en-US" altLang="en-US" sz="2400">
                <a:solidFill>
                  <a:srgbClr val="FF0000"/>
                </a:solidFill>
              </a:rPr>
              <a:t>Determine fullness by hefting (lifting) the extinguisher</a:t>
            </a:r>
          </a:p>
        </p:txBody>
      </p:sp>
      <p:pic>
        <p:nvPicPr>
          <p:cNvPr id="14340" name="Picture 4" descr="in00086_"/>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rot="19860372">
            <a:off x="7624763" y="2897188"/>
            <a:ext cx="1579562" cy="2705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arallelogram 1"/>
          <p:cNvSpPr/>
          <p:nvPr/>
        </p:nvSpPr>
        <p:spPr bwMode="auto">
          <a:xfrm>
            <a:off x="3429000" y="3949700"/>
            <a:ext cx="2667000" cy="2222500"/>
          </a:xfrm>
          <a:prstGeom prst="parallelogram">
            <a:avLst/>
          </a:prstGeom>
          <a:solidFill>
            <a:srgbClr val="FFFF66"/>
          </a:solidFill>
          <a:ln w="8255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Determine extinguisher fullness by hefting (lifting) the extinguisher</a:t>
            </a:r>
          </a:p>
        </p:txBody>
      </p:sp>
    </p:spTree>
    <p:extLst>
      <p:ext uri="{BB962C8B-B14F-4D97-AF65-F5344CB8AC3E}">
        <p14:creationId xmlns:p14="http://schemas.microsoft.com/office/powerpoint/2010/main" val="19759122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277814"/>
            <a:ext cx="3276600" cy="1139825"/>
          </a:xfrm>
        </p:spPr>
        <p:txBody>
          <a:bodyPr/>
          <a:lstStyle/>
          <a:p>
            <a:pPr eaLnBrk="1" hangingPunct="1"/>
            <a:r>
              <a:rPr lang="en-US" altLang="en-US" smtClean="0"/>
              <a:t>Hose/Nozzle</a:t>
            </a:r>
          </a:p>
        </p:txBody>
      </p:sp>
      <p:sp>
        <p:nvSpPr>
          <p:cNvPr id="15363" name="Rectangle 3"/>
          <p:cNvSpPr>
            <a:spLocks noGrp="1" noChangeArrowheads="1"/>
          </p:cNvSpPr>
          <p:nvPr>
            <p:ph type="body" sz="half" idx="1"/>
          </p:nvPr>
        </p:nvSpPr>
        <p:spPr>
          <a:xfrm>
            <a:off x="1981200" y="1600200"/>
            <a:ext cx="4038600" cy="1066800"/>
          </a:xfrm>
        </p:spPr>
        <p:txBody>
          <a:bodyPr/>
          <a:lstStyle/>
          <a:p>
            <a:pPr eaLnBrk="1" hangingPunct="1">
              <a:buFont typeface="Wingdings" panose="05000000000000000000" pitchFamily="2" charset="2"/>
              <a:buNone/>
            </a:pPr>
            <a:r>
              <a:rPr lang="en-US" altLang="en-US" sz="2400"/>
              <a:t>	</a:t>
            </a:r>
            <a:r>
              <a:rPr lang="en-US" altLang="en-US" sz="2400">
                <a:solidFill>
                  <a:srgbClr val="FF0000"/>
                </a:solidFill>
              </a:rPr>
              <a:t>Inspect hose/nozzle clear of obstructions</a:t>
            </a:r>
          </a:p>
        </p:txBody>
      </p:sp>
      <p:pic>
        <p:nvPicPr>
          <p:cNvPr id="15364" name="Picture 4" descr="P5230025"/>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l="14634"/>
          <a:stretch/>
        </p:blipFill>
        <p:spPr>
          <a:xfrm>
            <a:off x="2244213" y="2971800"/>
            <a:ext cx="2667000" cy="234791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5" name="Picture 6" descr="P523000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23256" t="13194" b="3839"/>
          <a:stretch>
            <a:fillRect/>
          </a:stretch>
        </p:blipFill>
        <p:spPr>
          <a:xfrm>
            <a:off x="5715000" y="4052889"/>
            <a:ext cx="2514600" cy="2039937"/>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Text Box 8"/>
          <p:cNvSpPr txBox="1">
            <a:spLocks noChangeArrowheads="1"/>
          </p:cNvSpPr>
          <p:nvPr/>
        </p:nvSpPr>
        <p:spPr bwMode="auto">
          <a:xfrm>
            <a:off x="7239000" y="60960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1800" b="1">
                <a:solidFill>
                  <a:srgbClr val="FFFFFF"/>
                </a:solidFill>
                <a:latin typeface="Arial" panose="020B0604020202020204" pitchFamily="34" charset="0"/>
                <a:cs typeface="Arial" panose="020B0604020202020204" pitchFamily="34" charset="0"/>
              </a:rPr>
              <a:t>Blocked Nozzle</a:t>
            </a:r>
          </a:p>
        </p:txBody>
      </p:sp>
      <p:sp>
        <p:nvSpPr>
          <p:cNvPr id="15367" name="Text Box 9"/>
          <p:cNvSpPr txBox="1">
            <a:spLocks noChangeArrowheads="1"/>
          </p:cNvSpPr>
          <p:nvPr/>
        </p:nvSpPr>
        <p:spPr bwMode="auto">
          <a:xfrm>
            <a:off x="3200400" y="6096001"/>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1800" b="1">
                <a:solidFill>
                  <a:srgbClr val="FFFFFF"/>
                </a:solidFill>
                <a:latin typeface="Arial" panose="020B0604020202020204" pitchFamily="34" charset="0"/>
                <a:cs typeface="Arial" panose="020B0604020202020204" pitchFamily="34" charset="0"/>
              </a:rPr>
              <a:t>Clear Nozzle</a:t>
            </a:r>
          </a:p>
        </p:txBody>
      </p:sp>
      <p:sp>
        <p:nvSpPr>
          <p:cNvPr id="8" name="Content Placeholder 2"/>
          <p:cNvSpPr txBox="1">
            <a:spLocks/>
          </p:cNvSpPr>
          <p:nvPr/>
        </p:nvSpPr>
        <p:spPr>
          <a:xfrm>
            <a:off x="7726364" y="669926"/>
            <a:ext cx="777875" cy="715963"/>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#5</a:t>
            </a:r>
            <a:endParaRPr lang="en-US" sz="3200" dirty="0">
              <a:solidFill>
                <a:srgbClr val="DADADA">
                  <a:lumMod val="10000"/>
                </a:srgbClr>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8831264" y="669926"/>
            <a:ext cx="777875" cy="715963"/>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#6</a:t>
            </a:r>
            <a:endParaRPr lang="en-US" sz="3200" dirty="0">
              <a:solidFill>
                <a:srgbClr val="DADADA">
                  <a:lumMod val="10000"/>
                </a:srgbClr>
              </a:solidFill>
              <a:latin typeface="Arial" panose="020B0604020202020204" pitchFamily="34" charset="0"/>
              <a:cs typeface="Arial" panose="020B0604020202020204" pitchFamily="34" charset="0"/>
            </a:endParaRPr>
          </a:p>
        </p:txBody>
      </p:sp>
      <p:sp>
        <p:nvSpPr>
          <p:cNvPr id="2" name="Trapezoid 1"/>
          <p:cNvSpPr/>
          <p:nvPr/>
        </p:nvSpPr>
        <p:spPr bwMode="auto">
          <a:xfrm>
            <a:off x="7467600" y="2133600"/>
            <a:ext cx="2438400" cy="1752600"/>
          </a:xfrm>
          <a:prstGeom prst="trapezoid">
            <a:avLst/>
          </a:prstGeom>
          <a:solidFill>
            <a:srgbClr val="FFFF66"/>
          </a:solidFill>
          <a:ln w="82550" cap="flat" cmpd="thickThin" algn="ctr">
            <a:solidFill>
              <a:srgbClr val="C00000"/>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en-US" sz="2000"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Inspect hose/nozzle for any obstructions</a:t>
            </a:r>
          </a:p>
        </p:txBody>
      </p:sp>
    </p:spTree>
    <p:extLst>
      <p:ext uri="{BB962C8B-B14F-4D97-AF65-F5344CB8AC3E}">
        <p14:creationId xmlns:p14="http://schemas.microsoft.com/office/powerpoint/2010/main" val="3014146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Inspection Tag</a:t>
            </a:r>
          </a:p>
        </p:txBody>
      </p:sp>
      <p:sp>
        <p:nvSpPr>
          <p:cNvPr id="17411" name="Rectangle 3"/>
          <p:cNvSpPr>
            <a:spLocks noGrp="1" noChangeArrowheads="1"/>
          </p:cNvSpPr>
          <p:nvPr>
            <p:ph type="body" sz="half" idx="1"/>
          </p:nvPr>
        </p:nvSpPr>
        <p:spPr>
          <a:xfrm>
            <a:off x="2054225" y="6096001"/>
            <a:ext cx="3200400" cy="796925"/>
          </a:xfrm>
        </p:spPr>
        <p:txBody>
          <a:bodyPr/>
          <a:lstStyle/>
          <a:p>
            <a:pPr eaLnBrk="1" hangingPunct="1">
              <a:buFont typeface="Wingdings" panose="05000000000000000000" pitchFamily="2" charset="2"/>
              <a:buNone/>
            </a:pPr>
            <a:r>
              <a:rPr lang="en-US" altLang="en-US" b="1" smtClean="0">
                <a:solidFill>
                  <a:srgbClr val="FF0000"/>
                </a:solidFill>
              </a:rPr>
              <a:t>Is it current?</a:t>
            </a:r>
          </a:p>
        </p:txBody>
      </p:sp>
      <p:pic>
        <p:nvPicPr>
          <p:cNvPr id="17412" name="Picture 7" descr="P523001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53200" y="3049588"/>
            <a:ext cx="3124200" cy="2347912"/>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Text Box 11"/>
          <p:cNvSpPr txBox="1">
            <a:spLocks noChangeArrowheads="1"/>
          </p:cNvSpPr>
          <p:nvPr/>
        </p:nvSpPr>
        <p:spPr bwMode="auto">
          <a:xfrm>
            <a:off x="3200400" y="56388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2400" b="1">
                <a:solidFill>
                  <a:srgbClr val="FF0000"/>
                </a:solidFill>
                <a:latin typeface="Arial" panose="020B0604020202020204" pitchFamily="34" charset="0"/>
                <a:cs typeface="Arial" panose="020B0604020202020204" pitchFamily="34" charset="0"/>
              </a:rPr>
              <a:t>Current</a:t>
            </a:r>
          </a:p>
        </p:txBody>
      </p:sp>
      <p:sp>
        <p:nvSpPr>
          <p:cNvPr id="17414" name="Text Box 12"/>
          <p:cNvSpPr txBox="1">
            <a:spLocks noChangeArrowheads="1"/>
          </p:cNvSpPr>
          <p:nvPr/>
        </p:nvSpPr>
        <p:spPr bwMode="auto">
          <a:xfrm>
            <a:off x="7162800" y="5638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2400" b="1">
                <a:solidFill>
                  <a:srgbClr val="FF0000"/>
                </a:solidFill>
                <a:latin typeface="Arial" panose="020B0604020202020204" pitchFamily="34" charset="0"/>
                <a:cs typeface="Arial" panose="020B0604020202020204" pitchFamily="34" charset="0"/>
              </a:rPr>
              <a:t>Out of Date</a:t>
            </a:r>
          </a:p>
        </p:txBody>
      </p:sp>
      <p:sp>
        <p:nvSpPr>
          <p:cNvPr id="17415" name="AutoShape 15"/>
          <p:cNvSpPr>
            <a:spLocks noChangeArrowheads="1"/>
          </p:cNvSpPr>
          <p:nvPr/>
        </p:nvSpPr>
        <p:spPr bwMode="auto">
          <a:xfrm>
            <a:off x="6858000" y="2971800"/>
            <a:ext cx="2438400" cy="2362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461B">
              <a:alpha val="34117"/>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pic>
        <p:nvPicPr>
          <p:cNvPr id="17416" name="Picture 2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886"/>
          <a:stretch/>
        </p:blipFill>
        <p:spPr bwMode="auto">
          <a:xfrm rot="5400000">
            <a:off x="1524530" y="2781830"/>
            <a:ext cx="2923117" cy="2333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6781800" y="685800"/>
            <a:ext cx="2895600" cy="2044700"/>
          </a:xfrm>
          <a:prstGeom prst="roundRect">
            <a:avLst/>
          </a:prstGeom>
          <a:solidFill>
            <a:srgbClr val="FFFF66"/>
          </a:solidFill>
          <a:ln w="8255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Check to see if tag is current. Tag indicates when extinguisher was last serviced by trained technicians. This is done annually.</a:t>
            </a:r>
          </a:p>
        </p:txBody>
      </p:sp>
      <p:sp>
        <p:nvSpPr>
          <p:cNvPr id="10" name="Content Placeholder 2"/>
          <p:cNvSpPr txBox="1">
            <a:spLocks/>
          </p:cNvSpPr>
          <p:nvPr/>
        </p:nvSpPr>
        <p:spPr>
          <a:xfrm>
            <a:off x="4792664" y="2097088"/>
            <a:ext cx="777875" cy="715962"/>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#7</a:t>
            </a:r>
            <a:endParaRPr lang="en-US" sz="3200" dirty="0">
              <a:solidFill>
                <a:srgbClr val="DADADA">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8875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277814"/>
            <a:ext cx="3468688" cy="1139825"/>
          </a:xfrm>
        </p:spPr>
        <p:txBody>
          <a:bodyPr/>
          <a:lstStyle/>
          <a:p>
            <a:pPr eaLnBrk="1" hangingPunct="1"/>
            <a:r>
              <a:rPr lang="en-US" altLang="en-US" smtClean="0"/>
              <a:t>Check-Off</a:t>
            </a:r>
          </a:p>
        </p:txBody>
      </p:sp>
      <p:sp>
        <p:nvSpPr>
          <p:cNvPr id="19459" name="Rectangle 3"/>
          <p:cNvSpPr>
            <a:spLocks noGrp="1" noChangeArrowheads="1"/>
          </p:cNvSpPr>
          <p:nvPr>
            <p:ph type="body" sz="half" idx="1"/>
          </p:nvPr>
        </p:nvSpPr>
        <p:spPr>
          <a:xfrm>
            <a:off x="1981200" y="1752600"/>
            <a:ext cx="4038600" cy="1143000"/>
          </a:xfrm>
        </p:spPr>
        <p:txBody>
          <a:bodyPr/>
          <a:lstStyle/>
          <a:p>
            <a:pPr eaLnBrk="1" hangingPunct="1">
              <a:buFont typeface="Wingdings" panose="05000000000000000000" pitchFamily="2" charset="2"/>
              <a:buNone/>
            </a:pPr>
            <a:r>
              <a:rPr lang="en-US" altLang="en-US" sz="2400">
                <a:solidFill>
                  <a:srgbClr val="FF0000"/>
                </a:solidFill>
              </a:rPr>
              <a:t>Initial back of tag</a:t>
            </a:r>
          </a:p>
        </p:txBody>
      </p:sp>
      <p:pic>
        <p:nvPicPr>
          <p:cNvPr id="19460" name="Picture 9" descr="sig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557" y="2133600"/>
            <a:ext cx="2053443"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61" name="Picture 11" descr="DSCN248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181350"/>
            <a:ext cx="3505200" cy="26289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Diamond 1"/>
          <p:cNvSpPr/>
          <p:nvPr/>
        </p:nvSpPr>
        <p:spPr bwMode="auto">
          <a:xfrm>
            <a:off x="6477000" y="457200"/>
            <a:ext cx="2020888" cy="1676400"/>
          </a:xfrm>
          <a:prstGeom prst="diamond">
            <a:avLst/>
          </a:prstGeom>
          <a:solidFill>
            <a:srgbClr val="FFFF66"/>
          </a:solidFill>
          <a:ln w="95250" cap="flat" cmpd="thinThick"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Initial back of tag</a:t>
            </a:r>
          </a:p>
        </p:txBody>
      </p:sp>
      <p:sp>
        <p:nvSpPr>
          <p:cNvPr id="7" name="Content Placeholder 2"/>
          <p:cNvSpPr txBox="1">
            <a:spLocks/>
          </p:cNvSpPr>
          <p:nvPr/>
        </p:nvSpPr>
        <p:spPr>
          <a:xfrm>
            <a:off x="4792664" y="2097088"/>
            <a:ext cx="777875" cy="715962"/>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#8</a:t>
            </a:r>
            <a:endParaRPr lang="en-US" sz="3200" dirty="0">
              <a:solidFill>
                <a:srgbClr val="DADADA">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7565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altLang="en-US" sz="5400" b="1" dirty="0" smtClean="0">
                <a:solidFill>
                  <a:schemeClr val="bg1"/>
                </a:solidFill>
              </a:rPr>
              <a:t>Summary</a:t>
            </a:r>
          </a:p>
        </p:txBody>
      </p:sp>
      <p:sp>
        <p:nvSpPr>
          <p:cNvPr id="20483" name="Text Box 5"/>
          <p:cNvSpPr txBox="1">
            <a:spLocks noChangeArrowheads="1"/>
          </p:cNvSpPr>
          <p:nvPr/>
        </p:nvSpPr>
        <p:spPr bwMode="auto">
          <a:xfrm>
            <a:off x="2259402" y="1639018"/>
            <a:ext cx="7673196" cy="5047536"/>
          </a:xfrm>
          <a:prstGeom prst="rect">
            <a:avLst/>
          </a:prstGeom>
          <a:solidFill>
            <a:schemeClr val="tx2"/>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defTabSz="914400" fontAlgn="base">
              <a:spcBef>
                <a:spcPct val="50000"/>
              </a:spcBef>
              <a:spcAft>
                <a:spcPct val="0"/>
              </a:spcAft>
              <a:buClrTx/>
              <a:buSzTx/>
              <a:buNone/>
            </a:pPr>
            <a:r>
              <a:rPr lang="en-US" altLang="en-US" b="1" dirty="0">
                <a:solidFill>
                  <a:srgbClr val="000000"/>
                </a:solidFill>
                <a:latin typeface="Tahoma" panose="020B0604030504040204" pitchFamily="34" charset="0"/>
                <a:cs typeface="Times New Roman" panose="02020603050405020304" pitchFamily="18" charset="0"/>
              </a:rPr>
              <a:t>Fire Extinguisher Monthly Quick Check</a:t>
            </a:r>
          </a:p>
          <a:p>
            <a:pPr defTabSz="914400" fontAlgn="base">
              <a:spcBef>
                <a:spcPct val="50000"/>
              </a:spcBef>
              <a:spcAft>
                <a:spcPct val="0"/>
              </a:spcAft>
              <a:buClrTx/>
              <a:buSzTx/>
              <a:buNone/>
            </a:pPr>
            <a:r>
              <a:rPr lang="en-US" altLang="en-US" sz="1200" b="1" dirty="0">
                <a:solidFill>
                  <a:srgbClr val="000000"/>
                </a:solidFill>
                <a:latin typeface="Tahoma" panose="020B0604030504040204" pitchFamily="34" charset="0"/>
                <a:cs typeface="Times New Roman" panose="02020603050405020304" pitchFamily="18" charset="0"/>
              </a:rPr>
              <a:t> </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Unit is in proper location.</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Unit is easily visible and accessible.</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Safety seals in place and snug on pin.</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Gauge is in the green and unit appears full when “hefted”.</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Overall condition of unit looks undamaged. </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Initial the tag and report any problems to:</a:t>
            </a:r>
          </a:p>
          <a:p>
            <a:pPr algn="ctr" defTabSz="914400" fontAlgn="base">
              <a:spcBef>
                <a:spcPct val="50000"/>
              </a:spcBef>
              <a:spcAft>
                <a:spcPct val="0"/>
              </a:spcAft>
              <a:buClrTx/>
              <a:buSzTx/>
              <a:buNone/>
            </a:pPr>
            <a:r>
              <a:rPr lang="en-US" altLang="en-US" sz="2400" b="1" dirty="0">
                <a:solidFill>
                  <a:srgbClr val="000000"/>
                </a:solidFill>
                <a:latin typeface="Tahoma" panose="020B0604030504040204" pitchFamily="34" charset="0"/>
                <a:cs typeface="Times New Roman" panose="02020603050405020304" pitchFamily="18" charset="0"/>
              </a:rPr>
              <a:t>Maintenance Department</a:t>
            </a:r>
          </a:p>
        </p:txBody>
      </p:sp>
    </p:spTree>
    <p:extLst>
      <p:ext uri="{BB962C8B-B14F-4D97-AF65-F5344CB8AC3E}">
        <p14:creationId xmlns:p14="http://schemas.microsoft.com/office/powerpoint/2010/main" val="25638531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648075"/>
            <a:ext cx="3200400" cy="2008862"/>
          </a:xfrm>
        </p:spPr>
        <p:txBody>
          <a:bodyPr>
            <a:normAutofit/>
          </a:bodyPr>
          <a:lstStyle/>
          <a:p>
            <a:pPr algn="ctr"/>
            <a:r>
              <a:rPr lang="en-US" sz="3600" b="1" dirty="0"/>
              <a:t>For questions contact the Safety </a:t>
            </a:r>
            <a:r>
              <a:rPr lang="en-US" sz="3600" b="1" dirty="0" smtClean="0"/>
              <a:t>Office</a:t>
            </a:r>
            <a:endParaRPr lang="en-US" sz="3600" b="1" dirty="0"/>
          </a:p>
        </p:txBody>
      </p:sp>
      <p:sp>
        <p:nvSpPr>
          <p:cNvPr id="3" name="Content Placeholder 2"/>
          <p:cNvSpPr>
            <a:spLocks noGrp="1"/>
          </p:cNvSpPr>
          <p:nvPr>
            <p:ph idx="1"/>
          </p:nvPr>
        </p:nvSpPr>
        <p:spPr>
          <a:xfrm>
            <a:off x="838200" y="1877568"/>
            <a:ext cx="6711696" cy="2401824"/>
          </a:xfrm>
          <a:solidFill>
            <a:schemeClr val="bg1">
              <a:alpha val="70000"/>
            </a:schemeClr>
          </a:solidFill>
        </p:spPr>
        <p:txBody>
          <a:bodyPr>
            <a:normAutofit/>
          </a:bodyPr>
          <a:lstStyle/>
          <a:p>
            <a:pPr marL="0" indent="0" algn="ctr">
              <a:buNone/>
            </a:pPr>
            <a:r>
              <a:rPr lang="en-US" sz="4000" b="1" dirty="0" smtClean="0"/>
              <a:t>Safety is about doing the right thing even if no one is looking because Safety starts with you!</a:t>
            </a:r>
            <a:endParaRPr lang="en-US" sz="4000" b="1" dirty="0"/>
          </a:p>
        </p:txBody>
      </p:sp>
      <p:sp>
        <p:nvSpPr>
          <p:cNvPr id="4" name="Text Placeholder 3"/>
          <p:cNvSpPr>
            <a:spLocks noGrp="1"/>
          </p:cNvSpPr>
          <p:nvPr>
            <p:ph type="body" sz="half" idx="2"/>
          </p:nvPr>
        </p:nvSpPr>
        <p:spPr>
          <a:xfrm>
            <a:off x="8549640" y="2743201"/>
            <a:ext cx="3200400" cy="3881885"/>
          </a:xfrm>
        </p:spPr>
        <p:txBody>
          <a:bodyPr>
            <a:normAutofit fontScale="92500" lnSpcReduction="20000"/>
          </a:bodyPr>
          <a:lstStyle/>
          <a:p>
            <a:pPr algn="ctr"/>
            <a:r>
              <a:rPr lang="en-US" sz="2400" b="1" dirty="0" smtClean="0"/>
              <a:t>858-627-7174</a:t>
            </a:r>
          </a:p>
          <a:p>
            <a:pPr algn="ctr"/>
            <a:r>
              <a:rPr lang="en-US" sz="2400" b="1" dirty="0" smtClean="0"/>
              <a:t>or</a:t>
            </a:r>
          </a:p>
          <a:p>
            <a:pPr algn="ctr"/>
            <a:r>
              <a:rPr lang="en-US" sz="2400" b="1" dirty="0" smtClean="0">
                <a:hlinkClick r:id="rId2"/>
              </a:rPr>
              <a:t>safetyoffice@sandi.net</a:t>
            </a:r>
            <a:r>
              <a:rPr lang="en-US" sz="2400" b="1" dirty="0" smtClean="0"/>
              <a:t> </a:t>
            </a:r>
            <a:endParaRPr lang="en-US" sz="2400" b="1" dirty="0"/>
          </a:p>
          <a:p>
            <a:pPr algn="ctr"/>
            <a:r>
              <a:rPr lang="en-US" sz="2400" b="1" dirty="0"/>
              <a:t>or</a:t>
            </a:r>
          </a:p>
          <a:p>
            <a:pPr algn="ctr"/>
            <a:r>
              <a:rPr lang="en-US" sz="2400" b="1" dirty="0"/>
              <a:t>Safety Management </a:t>
            </a:r>
            <a:r>
              <a:rPr lang="en-US" sz="2400" b="1" dirty="0" smtClean="0"/>
              <a:t>website</a:t>
            </a:r>
          </a:p>
          <a:p>
            <a:pPr algn="ctr"/>
            <a:r>
              <a:rPr lang="en-US" sz="2400" b="1" dirty="0">
                <a:hlinkClick r:id="rId3"/>
              </a:rPr>
              <a:t>https://</a:t>
            </a:r>
            <a:r>
              <a:rPr lang="en-US" sz="2400" b="1" dirty="0" smtClean="0">
                <a:hlinkClick r:id="rId3"/>
              </a:rPr>
              <a:t>www.sandi.net/staff/safety-management/safety-management</a:t>
            </a:r>
            <a:r>
              <a:rPr lang="en-US" sz="2400" b="1" dirty="0" smtClean="0"/>
              <a:t> </a:t>
            </a:r>
            <a:endParaRPr lang="en-US" sz="2400" b="1"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83027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95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a:t>
            </a:r>
            <a:br>
              <a:rPr lang="en-US" dirty="0"/>
            </a:br>
            <a:r>
              <a:rPr lang="en-US" sz="3200" dirty="0"/>
              <a:t>Serious Injury, Minor Injury, Non-Injury &amp; Hazard</a:t>
            </a:r>
            <a:endParaRPr lang="en-US" dirty="0"/>
          </a:p>
        </p:txBody>
      </p:sp>
      <p:sp>
        <p:nvSpPr>
          <p:cNvPr id="3" name="Text Placeholder 2"/>
          <p:cNvSpPr>
            <a:spLocks noGrp="1"/>
          </p:cNvSpPr>
          <p:nvPr>
            <p:ph type="body" idx="1"/>
          </p:nvPr>
        </p:nvSpPr>
        <p:spPr>
          <a:xfrm>
            <a:off x="1066800" y="2048256"/>
            <a:ext cx="4395216" cy="640080"/>
          </a:xfrm>
        </p:spPr>
        <p:txBody>
          <a:bodyPr>
            <a:normAutofit/>
          </a:bodyPr>
          <a:lstStyle/>
          <a:p>
            <a:r>
              <a:rPr lang="en-US" sz="3200" dirty="0" smtClean="0"/>
              <a:t>Non-Injury Accident</a:t>
            </a:r>
            <a:endParaRPr lang="en-US" sz="3200" dirty="0"/>
          </a:p>
        </p:txBody>
      </p:sp>
      <p:sp>
        <p:nvSpPr>
          <p:cNvPr id="4" name="Content Placeholder 3"/>
          <p:cNvSpPr>
            <a:spLocks noGrp="1"/>
          </p:cNvSpPr>
          <p:nvPr>
            <p:ph sz="half" idx="2"/>
          </p:nvPr>
        </p:nvSpPr>
        <p:spPr>
          <a:xfrm>
            <a:off x="1069848" y="2791968"/>
            <a:ext cx="3404616" cy="2706624"/>
          </a:xfrm>
        </p:spPr>
        <p:txBody>
          <a:bodyPr>
            <a:normAutofit/>
          </a:bodyPr>
          <a:lstStyle/>
          <a:p>
            <a:pPr marL="0" indent="0">
              <a:buNone/>
            </a:pPr>
            <a:r>
              <a:rPr lang="en-US" sz="2400" dirty="0" smtClean="0"/>
              <a:t>Employee </a:t>
            </a:r>
            <a:r>
              <a:rPr lang="en-US" sz="2400" dirty="0"/>
              <a:t>leans to one side of ladder </a:t>
            </a:r>
            <a:r>
              <a:rPr lang="en-US" sz="2400" dirty="0" smtClean="0"/>
              <a:t>to hang art work &amp; </a:t>
            </a:r>
            <a:r>
              <a:rPr lang="en-US" sz="2400" dirty="0"/>
              <a:t>it starts to sway</a:t>
            </a:r>
          </a:p>
        </p:txBody>
      </p:sp>
      <p:sp>
        <p:nvSpPr>
          <p:cNvPr id="5" name="Text Placeholder 4"/>
          <p:cNvSpPr>
            <a:spLocks noGrp="1"/>
          </p:cNvSpPr>
          <p:nvPr>
            <p:ph type="body" sz="quarter" idx="3"/>
          </p:nvPr>
        </p:nvSpPr>
        <p:spPr>
          <a:xfrm>
            <a:off x="7339584" y="2048256"/>
            <a:ext cx="3779520" cy="640080"/>
          </a:xfrm>
        </p:spPr>
        <p:txBody>
          <a:bodyPr>
            <a:normAutofit/>
          </a:bodyPr>
          <a:lstStyle/>
          <a:p>
            <a:r>
              <a:rPr lang="en-US" sz="3200" dirty="0" smtClean="0"/>
              <a:t>Hazards</a:t>
            </a:r>
            <a:endParaRPr lang="en-US" sz="3200" dirty="0"/>
          </a:p>
        </p:txBody>
      </p:sp>
      <p:sp>
        <p:nvSpPr>
          <p:cNvPr id="6" name="Content Placeholder 5"/>
          <p:cNvSpPr>
            <a:spLocks noGrp="1"/>
          </p:cNvSpPr>
          <p:nvPr>
            <p:ph sz="quarter" idx="4"/>
          </p:nvPr>
        </p:nvSpPr>
        <p:spPr>
          <a:xfrm>
            <a:off x="7522464" y="2791968"/>
            <a:ext cx="3108960" cy="3291840"/>
          </a:xfrm>
        </p:spPr>
        <p:txBody>
          <a:bodyPr>
            <a:normAutofit/>
          </a:bodyPr>
          <a:lstStyle/>
          <a:p>
            <a:pPr marL="0" indent="0">
              <a:buNone/>
            </a:pPr>
            <a:r>
              <a:rPr lang="en-US" sz="2400" dirty="0" smtClean="0"/>
              <a:t>Employee </a:t>
            </a:r>
            <a:r>
              <a:rPr lang="en-US" sz="2400" dirty="0"/>
              <a:t>not placing ladder close enough to work </a:t>
            </a:r>
            <a:r>
              <a:rPr lang="en-US" sz="2400" dirty="0" smtClean="0"/>
              <a:t>area</a:t>
            </a:r>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6" t="4623" r="51087" b="4748"/>
          <a:stretch/>
        </p:blipFill>
        <p:spPr bwMode="auto">
          <a:xfrm>
            <a:off x="4450080" y="3453080"/>
            <a:ext cx="2889504" cy="310621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1429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Level">
  <a:themeElements>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TC103090434[[fn=Wood Type]]</Template>
  <TotalTime>1444</TotalTime>
  <Words>6356</Words>
  <Application>Microsoft Office PowerPoint</Application>
  <PresentationFormat>Widescreen</PresentationFormat>
  <Paragraphs>782</Paragraphs>
  <Slides>88</Slides>
  <Notes>54</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88</vt:i4>
      </vt:variant>
    </vt:vector>
  </HeadingPairs>
  <TitlesOfParts>
    <vt:vector size="111" baseType="lpstr">
      <vt:lpstr>Aharoni</vt:lpstr>
      <vt:lpstr>Arial</vt:lpstr>
      <vt:lpstr>Arial Black</vt:lpstr>
      <vt:lpstr>Bookman Old Style</vt:lpstr>
      <vt:lpstr>Brush Script MT</vt:lpstr>
      <vt:lpstr>Calibri</vt:lpstr>
      <vt:lpstr>Cambria</vt:lpstr>
      <vt:lpstr>Corbel</vt:lpstr>
      <vt:lpstr>Garamond</vt:lpstr>
      <vt:lpstr>Rockwell</vt:lpstr>
      <vt:lpstr>Rockwell Condensed</vt:lpstr>
      <vt:lpstr>Rockwell Extra Bold</vt:lpstr>
      <vt:lpstr>Segoe UI Black</vt:lpstr>
      <vt:lpstr>Snap ITC</vt:lpstr>
      <vt:lpstr>Tahoma</vt:lpstr>
      <vt:lpstr>Times New Roman</vt:lpstr>
      <vt:lpstr>Verdana</vt:lpstr>
      <vt:lpstr>Wingdings</vt:lpstr>
      <vt:lpstr>Wingdings 2</vt:lpstr>
      <vt:lpstr>Office Theme</vt:lpstr>
      <vt:lpstr>Organic</vt:lpstr>
      <vt:lpstr>Level</vt:lpstr>
      <vt:lpstr>Wood Type</vt:lpstr>
      <vt:lpstr>Injury Illness Prevention Program</vt:lpstr>
      <vt:lpstr>3 Men descend to their death, overcome by poisonous gas underground</vt:lpstr>
      <vt:lpstr>Regulations</vt:lpstr>
      <vt:lpstr>Did You Know</vt:lpstr>
      <vt:lpstr>Injury Cost to the District</vt:lpstr>
      <vt:lpstr>Incident VS. Accident</vt:lpstr>
      <vt:lpstr>Safety Analogy </vt:lpstr>
      <vt:lpstr>Examples of Serious Injury, Minor Injury, Non-Injury &amp; Hazard</vt:lpstr>
      <vt:lpstr>Examples of Serious Injury, Minor Injury, Non-Injury &amp; Hazard</vt:lpstr>
      <vt:lpstr>How Does an Injury and Illness Prevention Program Work for You?</vt:lpstr>
      <vt:lpstr>8 Program Elements </vt:lpstr>
      <vt:lpstr>Responsibility</vt:lpstr>
      <vt:lpstr>Employee Compliance</vt:lpstr>
      <vt:lpstr>communication</vt:lpstr>
      <vt:lpstr>Hazard assessment</vt:lpstr>
      <vt:lpstr>Accident investigation</vt:lpstr>
      <vt:lpstr>Correcting a hazard</vt:lpstr>
      <vt:lpstr>Training for you</vt:lpstr>
      <vt:lpstr>What training is required?</vt:lpstr>
      <vt:lpstr>Recordkeeping</vt:lpstr>
      <vt:lpstr>Topic 2</vt:lpstr>
      <vt:lpstr>Bloodborne Pathogens (BBP)</vt:lpstr>
      <vt:lpstr>The Regulations</vt:lpstr>
      <vt:lpstr>SDUSD Exposure Control Plan</vt:lpstr>
      <vt:lpstr>What BBP</vt:lpstr>
      <vt:lpstr>Bloodborne Pathogens</vt:lpstr>
      <vt:lpstr>Hepatitis Inflammation of the Liver</vt:lpstr>
      <vt:lpstr>Understanding the Liver</vt:lpstr>
      <vt:lpstr>Signs &amp; Symptoms of Hepatitis</vt:lpstr>
      <vt:lpstr>Hepatitis A</vt:lpstr>
      <vt:lpstr>Hepatitis B</vt:lpstr>
      <vt:lpstr>PowerPoint Presentation</vt:lpstr>
      <vt:lpstr>District Category 1 Employees</vt:lpstr>
      <vt:lpstr>Hepatitis C</vt:lpstr>
      <vt:lpstr>Human Immunodeficiency Virus (HIV)</vt:lpstr>
      <vt:lpstr>HIV is NOT Transmitted By</vt:lpstr>
      <vt:lpstr>HIV is NOT Transmitted By:</vt:lpstr>
      <vt:lpstr>HIV Testing &amp; the Law</vt:lpstr>
      <vt:lpstr>Communication of HIV Statis in the Schools</vt:lpstr>
      <vt:lpstr>Universal Precautions</vt:lpstr>
      <vt:lpstr>Universal Precautions</vt:lpstr>
      <vt:lpstr>Personal Protective Equipment (PPE) - Gloves</vt:lpstr>
      <vt:lpstr>Personal Protective Equipment (PPE) – Eye &amp; Mouth Protection</vt:lpstr>
      <vt:lpstr>Hand Protection</vt:lpstr>
      <vt:lpstr>What would you do if you see blood on the floor?</vt:lpstr>
      <vt:lpstr>Disinfectant</vt:lpstr>
      <vt:lpstr>If you are exposed to blood on…</vt:lpstr>
      <vt:lpstr>Post Exposure Protocol</vt:lpstr>
      <vt:lpstr>Resources</vt:lpstr>
      <vt:lpstr>PowerPoint Presentation</vt:lpstr>
      <vt:lpstr>Topic 3</vt:lpstr>
      <vt:lpstr>Hazard Communication for Hazardous Materials including Antimicrobials  (Sanitizers and Disinfectants)</vt:lpstr>
      <vt:lpstr>Cal/OSHA T8 CCR 5194  For Hazardous Materials</vt:lpstr>
      <vt:lpstr>Program Elements for  Handling Chemicals</vt:lpstr>
      <vt:lpstr>Program Elements for  Handling Antimicrobials</vt:lpstr>
      <vt:lpstr>What Are Antimicrobials</vt:lpstr>
      <vt:lpstr>Healthy Schools Act</vt:lpstr>
      <vt:lpstr>Integrated Pest Management (IPM)</vt:lpstr>
      <vt:lpstr>IPM Methods</vt:lpstr>
      <vt:lpstr>What is a Chemical</vt:lpstr>
      <vt:lpstr>What is a Pesticide?</vt:lpstr>
      <vt:lpstr>Pests of Concern at Schools</vt:lpstr>
      <vt:lpstr>Breaking Down the Hazards</vt:lpstr>
      <vt:lpstr>Chemicals Entering the Body</vt:lpstr>
      <vt:lpstr>The Effects of a Hazard</vt:lpstr>
      <vt:lpstr>PowerPoint Presentation</vt:lpstr>
      <vt:lpstr>Labeling Requirements</vt:lpstr>
      <vt:lpstr>Labeling Components</vt:lpstr>
      <vt:lpstr>PowerPoint Presentation</vt:lpstr>
      <vt:lpstr>What are SDS</vt:lpstr>
      <vt:lpstr>16 Categories on SDS</vt:lpstr>
      <vt:lpstr>16 Categories on SDS</vt:lpstr>
      <vt:lpstr>Chemical Containers</vt:lpstr>
      <vt:lpstr>Can You Identify the Product?</vt:lpstr>
      <vt:lpstr>Hazardous Materials Spills</vt:lpstr>
      <vt:lpstr>Summary </vt:lpstr>
      <vt:lpstr>Topic 4</vt:lpstr>
      <vt:lpstr>Fire Extinguisher</vt:lpstr>
      <vt:lpstr>Location &amp; Access</vt:lpstr>
      <vt:lpstr>Visual Inspection</vt:lpstr>
      <vt:lpstr>Visual Inspection</vt:lpstr>
      <vt:lpstr>Indicator Gauge</vt:lpstr>
      <vt:lpstr>Physical Condition</vt:lpstr>
      <vt:lpstr>Hose/Nozzle</vt:lpstr>
      <vt:lpstr>Inspection Tag</vt:lpstr>
      <vt:lpstr>Check-Off</vt:lpstr>
      <vt:lpstr>Summary</vt:lpstr>
      <vt:lpstr>For questions contact the Safety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Sherman</dc:creator>
  <cp:lastModifiedBy>Sherman Lori</cp:lastModifiedBy>
  <cp:revision>79</cp:revision>
  <cp:lastPrinted>2017-01-20T18:13:39Z</cp:lastPrinted>
  <dcterms:created xsi:type="dcterms:W3CDTF">2014-09-08T05:45:05Z</dcterms:created>
  <dcterms:modified xsi:type="dcterms:W3CDTF">2019-07-30T17:27:30Z</dcterms:modified>
</cp:coreProperties>
</file>